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5"/>
  </p:notesMasterIdLst>
  <p:handoutMasterIdLst>
    <p:handoutMasterId r:id="rId66"/>
  </p:handoutMasterIdLst>
  <p:sldIdLst>
    <p:sldId id="256" r:id="rId3"/>
    <p:sldId id="1962" r:id="rId4"/>
    <p:sldId id="1926" r:id="rId5"/>
    <p:sldId id="1963" r:id="rId6"/>
    <p:sldId id="1964" r:id="rId7"/>
    <p:sldId id="1965" r:id="rId8"/>
    <p:sldId id="1966" r:id="rId9"/>
    <p:sldId id="1967" r:id="rId10"/>
    <p:sldId id="1968" r:id="rId11"/>
    <p:sldId id="1969" r:id="rId12"/>
    <p:sldId id="2023" r:id="rId13"/>
    <p:sldId id="1970" r:id="rId14"/>
    <p:sldId id="1972" r:id="rId15"/>
    <p:sldId id="1973" r:id="rId16"/>
    <p:sldId id="1976" r:id="rId17"/>
    <p:sldId id="1971" r:id="rId18"/>
    <p:sldId id="1977" r:id="rId19"/>
    <p:sldId id="1978" r:id="rId20"/>
    <p:sldId id="1979" r:id="rId21"/>
    <p:sldId id="1980" r:id="rId22"/>
    <p:sldId id="1981" r:id="rId23"/>
    <p:sldId id="1982" r:id="rId24"/>
    <p:sldId id="1985" r:id="rId25"/>
    <p:sldId id="1988" r:id="rId26"/>
    <p:sldId id="1989" r:id="rId27"/>
    <p:sldId id="1990" r:id="rId28"/>
    <p:sldId id="1991" r:id="rId29"/>
    <p:sldId id="1992" r:id="rId30"/>
    <p:sldId id="1993" r:id="rId31"/>
    <p:sldId id="1994" r:id="rId32"/>
    <p:sldId id="1995" r:id="rId33"/>
    <p:sldId id="1996" r:id="rId34"/>
    <p:sldId id="1997" r:id="rId35"/>
    <p:sldId id="1998" r:id="rId36"/>
    <p:sldId id="1999" r:id="rId37"/>
    <p:sldId id="2000" r:id="rId38"/>
    <p:sldId id="2001" r:id="rId39"/>
    <p:sldId id="2002" r:id="rId40"/>
    <p:sldId id="2003" r:id="rId41"/>
    <p:sldId id="2004" r:id="rId42"/>
    <p:sldId id="2005" r:id="rId43"/>
    <p:sldId id="2006" r:id="rId44"/>
    <p:sldId id="2007" r:id="rId45"/>
    <p:sldId id="2008" r:id="rId46"/>
    <p:sldId id="2009" r:id="rId47"/>
    <p:sldId id="2010" r:id="rId48"/>
    <p:sldId id="9964" r:id="rId49"/>
    <p:sldId id="2147481896" r:id="rId50"/>
    <p:sldId id="2147481897" r:id="rId51"/>
    <p:sldId id="2147481888" r:id="rId52"/>
    <p:sldId id="2011" r:id="rId53"/>
    <p:sldId id="2024" r:id="rId54"/>
    <p:sldId id="2147481879" r:id="rId55"/>
    <p:sldId id="2012" r:id="rId56"/>
    <p:sldId id="2018" r:id="rId57"/>
    <p:sldId id="2013" r:id="rId58"/>
    <p:sldId id="2019" r:id="rId59"/>
    <p:sldId id="2020" r:id="rId60"/>
    <p:sldId id="2021" r:id="rId61"/>
    <p:sldId id="1987" r:id="rId62"/>
    <p:sldId id="2022" r:id="rId63"/>
    <p:sldId id="286" r:id="rId64"/>
  </p:sldIdLst>
  <p:sldSz cx="12192000" cy="6858000"/>
  <p:notesSz cx="6858000" cy="9144000"/>
  <p:custDataLst>
    <p:tags r:id="rId6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金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2355"/>
    <a:srgbClr val="AFCAE8"/>
    <a:srgbClr val="FF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90" autoAdjust="0"/>
  </p:normalViewPr>
  <p:slideViewPr>
    <p:cSldViewPr snapToGrid="0" showGuides="1">
      <p:cViewPr varScale="1">
        <p:scale>
          <a:sx n="83" d="100"/>
          <a:sy n="83" d="100"/>
        </p:scale>
        <p:origin x="1638" y="84"/>
      </p:cViewPr>
      <p:guideLst>
        <p:guide orient="horz" pos="21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>
        <p:guide orient="horz" pos="289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CEE9C-CD7E-448D-B83B-F1A481D8C6E3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E534F-F209-4835-B2D6-894858DA0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60F23-D271-4A25-99B9-27871191B66B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B8C09-5C8A-4DE1-BA2A-F41931EDF6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B8C09-5C8A-4DE1-BA2A-F41931EDF6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0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这里要做一个</a:t>
            </a:r>
            <a:r>
              <a:rPr lang="en-US" altLang="zh-CN" dirty="0"/>
              <a:t>demo</a:t>
            </a:r>
            <a:r>
              <a:rPr lang="zh-CN" altLang="en-US" dirty="0"/>
              <a:t>，为什么</a:t>
            </a:r>
            <a:r>
              <a:rPr lang="en-US" altLang="zh-CN" dirty="0"/>
              <a:t>main</a:t>
            </a:r>
            <a:r>
              <a:rPr lang="zh-CN" altLang="en-US" dirty="0"/>
              <a:t>的</a:t>
            </a:r>
            <a:r>
              <a:rPr lang="en-US" altLang="zh-CN" dirty="0"/>
              <a:t>return</a:t>
            </a:r>
            <a:r>
              <a:rPr lang="zh-CN" altLang="en-US" dirty="0"/>
              <a:t>会对应退出，而其他函数不会？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B8C09-5C8A-4DE1-BA2A-F41931EDF6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8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现代终端的雏形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B8C09-5C8A-4DE1-BA2A-F41931EDF6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4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从那个时候开始，发展到现在，现在已经是万物智联的操作系统了，万物智联时代是什么样的呢？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8A692-E6D9-442E-953A-9DE8CC2084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91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92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5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鸿蒙生态蓬勃发展，目前鸿蒙生态设备量达到</a:t>
            </a:r>
            <a:r>
              <a:rPr kumimoji="1" lang="en-US" altLang="zh-CN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7</a:t>
            </a:r>
            <a:r>
              <a:rPr kumimoji="1" lang="zh-CN" altLang="en-US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亿</a:t>
            </a:r>
            <a:r>
              <a:rPr kumimoji="1" lang="en-US" altLang="zh-CN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+</a:t>
            </a:r>
          </a:p>
          <a:p>
            <a:pPr marL="0" marR="0" lvl="0" indent="0" algn="l" defTabSz="121935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在消费端，</a:t>
            </a:r>
            <a:r>
              <a:rPr lang="en-US" altLang="zh-CN" sz="1400" kern="0" dirty="0">
                <a:solidFill>
                  <a:srgbClr val="CAA150"/>
                </a:solidFill>
                <a:latin typeface="思源黑体 CN Medium" pitchFamily="34" charset="-122"/>
                <a:ea typeface="思源黑体 CN Medium" pitchFamily="34" charset="-122"/>
              </a:rPr>
              <a:t>HarmonyOS</a:t>
            </a:r>
            <a:r>
              <a:rPr lang="zh-CN" altLang="en-US" sz="1400" kern="0" dirty="0">
                <a:solidFill>
                  <a:srgbClr val="CAA150"/>
                </a:solidFill>
                <a:latin typeface="思源黑体 CN Medium" pitchFamily="34" charset="-122"/>
                <a:ea typeface="思源黑体 CN Medium" pitchFamily="34" charset="-122"/>
              </a:rPr>
              <a:t>为华为</a:t>
            </a:r>
            <a:r>
              <a:rPr lang="en-US" altLang="zh-CN" sz="1400" kern="0" dirty="0">
                <a:solidFill>
                  <a:srgbClr val="CAA150"/>
                </a:solidFill>
                <a:latin typeface="思源黑体 CN Medium" pitchFamily="34" charset="-122"/>
                <a:ea typeface="思源黑体 CN Medium" pitchFamily="34" charset="-122"/>
              </a:rPr>
              <a:t>1+8</a:t>
            </a:r>
            <a:r>
              <a:rPr lang="zh-CN" altLang="en-US" sz="1400" kern="0" dirty="0">
                <a:solidFill>
                  <a:srgbClr val="CAA150"/>
                </a:solidFill>
                <a:latin typeface="思源黑体 CN Medium" pitchFamily="34" charset="-122"/>
                <a:ea typeface="思源黑体 CN Medium" pitchFamily="34" charset="-122"/>
              </a:rPr>
              <a:t>设备打造极致的全场景体验，深受消费者喜爱</a:t>
            </a:r>
            <a:endParaRPr lang="en-US" altLang="zh-CN" sz="1400" kern="0" dirty="0">
              <a:solidFill>
                <a:srgbClr val="CAA150"/>
              </a:solidFill>
              <a:latin typeface="思源黑体 CN Medium" pitchFamily="34" charset="-122"/>
              <a:ea typeface="思源黑体 CN Medium" pitchFamily="34" charset="-122"/>
            </a:endParaRPr>
          </a:p>
          <a:p>
            <a:pPr marL="0" marR="0" lvl="0" indent="0" algn="l" defTabSz="121935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在行业终端方面，也落地覆盖了能源、金融、工业、航天、交通、医疗、教育、政务等许多关键行业，为行业提供纯净安全、分布式互联、极致流畅的</a:t>
            </a:r>
            <a:r>
              <a:rPr kumimoji="1" lang="en-US" altLang="zh-CN" sz="1400" b="0" kern="1200" dirty="0">
                <a:solidFill>
                  <a:prstClr val="white"/>
                </a:solidFill>
                <a:latin typeface="+mn-ea"/>
                <a:ea typeface="思源黑体 CN" panose="020B0600000000000000" charset="-122"/>
                <a:cs typeface="Source Han Sans CN Light" panose="020B0600000000000000" charset="-122"/>
              </a:rPr>
              <a:t>OS</a:t>
            </a:r>
          </a:p>
        </p:txBody>
      </p:sp>
      <p:sp>
        <p:nvSpPr>
          <p:cNvPr id="10492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96EB4-AC75-FE4F-BB42-8259E88337D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操作系统是软件的关键根技术，对比欧美有很大的差距，面临着被卡脖子的风险，这也是为什么我们要加强中国自己的操作系统研发的原因之一</a:t>
            </a:r>
            <a:endParaRPr lang="en-US" altLang="zh-CN" dirty="0"/>
          </a:p>
          <a:p>
            <a:r>
              <a:rPr lang="zh-CN" altLang="en-US" dirty="0"/>
              <a:t>同时万物互联时代，给了我们一个非常好的机会来研发自己的操作系统。</a:t>
            </a:r>
          </a:p>
        </p:txBody>
      </p:sp>
      <p:sp>
        <p:nvSpPr>
          <p:cNvPr id="10487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96EB4-AC75-FE4F-BB42-8259E88337D4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38595"/>
            <a:ext cx="41148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538595"/>
            <a:ext cx="2743200" cy="31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884160" y="5779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26035" y="-635"/>
            <a:ext cx="12217400" cy="688975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50B19F-39F0-454C-8F81-A51F2BD9B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3029799" cy="6683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4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16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2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5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96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44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6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2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886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18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91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CCCFB6-E23B-4DEC-AC45-070B35C91F92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097535-014B-4FF5-A65C-60E3CA69B7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84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-43417"/>
            <a:ext cx="12192000" cy="2282400"/>
          </a:xfrm>
          <a:prstGeom prst="rect">
            <a:avLst/>
          </a:prstGeom>
          <a:solidFill>
            <a:srgbClr val="711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9525000" y="6248460"/>
            <a:ext cx="2066925" cy="0"/>
          </a:xfrm>
          <a:prstGeom prst="straightConnector1">
            <a:avLst/>
          </a:prstGeom>
          <a:noFill/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Shape 12"/>
          <p:cNvSpPr txBox="1">
            <a:spLocks noGrp="1"/>
          </p:cNvSpPr>
          <p:nvPr>
            <p:ph type="ctrTitle" hasCustomPrompt="1"/>
          </p:nvPr>
        </p:nvSpPr>
        <p:spPr>
          <a:xfrm>
            <a:off x="609600" y="2420263"/>
            <a:ext cx="10982324" cy="1289050"/>
          </a:xfrm>
          <a:prstGeom prst="rect">
            <a:avLst/>
          </a:prstGeom>
        </p:spPr>
        <p:txBody>
          <a:bodyPr spcFirstLastPara="1" wrap="square" lIns="0" tIns="91425" rIns="0" bIns="91425" anchor="ctr" anchorCtr="1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711A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r>
              <a:rPr lang="zh-CN" altLang="en-US" dirty="0">
                <a:sym typeface="+mn-ea"/>
              </a:rPr>
              <a:t>南开大学OpenHarmony技术俱乐部</a:t>
            </a:r>
            <a:br>
              <a:rPr lang="en-US" altLang="zh-CN" dirty="0">
                <a:sym typeface="+mn-ea"/>
              </a:rPr>
            </a:br>
            <a:r>
              <a:rPr lang="zh-CN" altLang="en-US" dirty="0">
                <a:sym typeface="+mn-ea"/>
              </a:rPr>
              <a:t>建设思路与规划</a:t>
            </a:r>
            <a:endParaRPr dirty="0"/>
          </a:p>
        </p:txBody>
      </p:sp>
      <p:pic>
        <p:nvPicPr>
          <p:cNvPr id="15" name="Shape 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111524" y="151931"/>
            <a:ext cx="1480400" cy="14627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hape 16"/>
          <p:cNvSpPr txBox="1"/>
          <p:nvPr/>
        </p:nvSpPr>
        <p:spPr>
          <a:xfrm>
            <a:off x="75067" y="0"/>
            <a:ext cx="14804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HK" sz="800" b="0" i="0" u="none" strike="noStrike" kern="0" cap="none" spc="0" normalizeH="0" baseline="0" noProof="0">
                <a:ln>
                  <a:noFill/>
                </a:ln>
                <a:solidFill>
                  <a:srgbClr val="711A5F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@darfux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711A5F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3" cstate="hqprint"/>
          <a:srcRect b="1748"/>
          <a:stretch>
            <a:fillRect/>
          </a:stretch>
        </p:blipFill>
        <p:spPr>
          <a:xfrm>
            <a:off x="620240" y="601169"/>
            <a:ext cx="7858125" cy="16378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609600" y="5922487"/>
            <a:ext cx="1885772" cy="608964"/>
            <a:chOff x="7212459" y="5540170"/>
            <a:chExt cx="1218891" cy="705265"/>
          </a:xfrm>
          <a:effectLst/>
        </p:grpSpPr>
        <p:sp>
          <p:nvSpPr>
            <p:cNvPr id="21" name="Shape 82"/>
            <p:cNvSpPr txBox="1"/>
            <p:nvPr userDrawn="1"/>
          </p:nvSpPr>
          <p:spPr>
            <a:xfrm>
              <a:off x="7212459" y="5933769"/>
              <a:ext cx="1218891" cy="311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HK" b="1" dirty="0">
                  <a:solidFill>
                    <a:srgbClr val="711A5F"/>
                  </a:solidFill>
                  <a:latin typeface="Calibri" panose="020F0502020204030204" charset="0"/>
                  <a:cs typeface="Calibri" panose="020F0502020204030204" charset="0"/>
                </a:rPr>
                <a:t>Nankai University</a:t>
              </a:r>
            </a:p>
          </p:txBody>
        </p:sp>
        <p:pic>
          <p:nvPicPr>
            <p:cNvPr id="22" name="Shape 83"/>
            <p:cNvPicPr preferRelativeResize="0"/>
            <p:nvPr userDrawn="1"/>
          </p:nvPicPr>
          <p:blipFill>
            <a:blip r:embed="rId4" cstate="hqprint"/>
            <a:stretch>
              <a:fillRect/>
            </a:stretch>
          </p:blipFill>
          <p:spPr>
            <a:xfrm>
              <a:off x="7274576" y="5540170"/>
              <a:ext cx="1134682" cy="39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9524999" y="5922487"/>
            <a:ext cx="2066925" cy="317141"/>
          </a:xfrm>
          <a:prstGeom prst="rect">
            <a:avLst/>
          </a:prstGeom>
          <a:solidFill>
            <a:srgbClr val="711A5F"/>
          </a:solidFill>
          <a:ln w="9525" cap="flat" cmpd="sng">
            <a:solidFill>
              <a:srgbClr val="711A5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0" tIns="0" rIns="0" bIns="0" anchor="ctr" anchorCtr="0">
            <a:normAutofit/>
          </a:bodyPr>
          <a:lstStyle>
            <a:lvl1pPr marL="342900" indent="-342900" algn="ctr" defTabSz="457200" eaLnBrk="1" latinLnBrk="0" hangingPunct="1">
              <a:buNone/>
              <a:defRPr lang="zh-CN" altLang="en-US" sz="1600" b="0" kern="1200" dirty="0">
                <a:solidFill>
                  <a:srgbClr val="FFFFFF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</a:lstStyle>
          <a:p>
            <a:pPr marL="342900" lvl="0" indent="-342900" algn="ctr" defTabSz="457200" eaLnBrk="1" latinLnBrk="0" hangingPunct="1"/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872768" y="4955725"/>
            <a:ext cx="3652229" cy="369333"/>
          </a:xfrm>
          <a:prstGeom prst="rect">
            <a:avLst/>
          </a:prstGeom>
        </p:spPr>
        <p:txBody>
          <a:bodyPr lIns="0" tIns="0" rIns="0" bIns="0" anchor="ctr"/>
          <a:lstStyle>
            <a:lvl1pPr marL="114300" indent="0" algn="l">
              <a:buFont typeface="Arial" panose="020B0604020202020204" pitchFamily="34" charset="0"/>
              <a:buNone/>
              <a:defRPr sz="1800" b="1">
                <a:solidFill>
                  <a:srgbClr val="711A5F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宫晓利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9525000" y="6254452"/>
            <a:ext cx="2066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8A925FC-965F-4DE6-BB85-21B5261BF930}" type="datetime2">
              <a:rPr lang="zh-CN" altLang="en-US" sz="1200" b="1" smtClean="0">
                <a:solidFill>
                  <a:schemeClr val="bg1">
                    <a:lumMod val="65000"/>
                  </a:schemeClr>
                </a:solidFill>
              </a:rPr>
              <a:t>2024年10月3日</a:t>
            </a:fld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781200" y="4960885"/>
            <a:ext cx="1091565" cy="36830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dist"/>
            <a:r>
              <a:rPr lang="zh-CN" altLang="en-US" sz="1800" b="1" dirty="0">
                <a:solidFill>
                  <a:srgbClr val="711A5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报告人</a:t>
            </a:r>
            <a:r>
              <a:rPr lang="en-US" altLang="zh-CN" sz="1800" b="1" dirty="0">
                <a:solidFill>
                  <a:srgbClr val="711A5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sz="1800" b="1" dirty="0">
              <a:solidFill>
                <a:srgbClr val="711A5F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924487"/>
      </p:ext>
    </p:extLst>
  </p:cSld>
  <p:clrMapOvr>
    <a:masterClrMapping/>
  </p:clrMapOvr>
  <p:transition/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详细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03326" y="6392254"/>
            <a:ext cx="603902" cy="465746"/>
          </a:xfrm>
          <a:prstGeom prst="rect">
            <a:avLst/>
          </a:prstGeom>
          <a:solidFill>
            <a:srgbClr val="711A5F"/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fld id="{36537AA4-567B-4173-86BC-9DE37070A92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89653"/>
            <a:ext cx="12192000" cy="524256"/>
          </a:xfrm>
          <a:prstGeom prst="rect">
            <a:avLst/>
          </a:prstGeom>
          <a:solidFill>
            <a:srgbClr val="7F0B6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050" name="Picture 2" descr="https://timgsa.baidu.com/timg?image&amp;quality=80&amp;size=b9999_10000&amp;sec=1526526253&amp;di=0fdf74be32549a46a1f8a554e4444ad3&amp;imgtype=jpg&amp;er=1&amp;src=http%3A%2F%2Fb.hiphotos.baidu.com%2Fzhidao%2Fpic%2Fitem%2F9f2f070828381f30c8b141f2a9014c086f06f0c5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44406" r="100000"/>
                    </a14:imgEffect>
                  </a14:imgLayer>
                </a14:imgProps>
              </a:ext>
            </a:extLst>
          </a:blip>
          <a:srcRect l="49030" t="896" r="1180" b="960"/>
          <a:stretch>
            <a:fillRect/>
          </a:stretch>
        </p:blipFill>
        <p:spPr bwMode="auto">
          <a:xfrm>
            <a:off x="11090063" y="80602"/>
            <a:ext cx="1026527" cy="975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615298" y="1296142"/>
            <a:ext cx="10972800" cy="45132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11A5F"/>
                </a:solidFill>
                <a:latin typeface="+mn-ea"/>
                <a:ea typeface="+mn-ea"/>
              </a:defRPr>
            </a:lvl1pPr>
            <a:lvl2pPr>
              <a:defRPr>
                <a:solidFill>
                  <a:srgbClr val="711A5F"/>
                </a:solidFill>
                <a:latin typeface="+mn-ea"/>
                <a:ea typeface="+mn-ea"/>
              </a:defRPr>
            </a:lvl2pPr>
            <a:lvl3pPr>
              <a:defRPr>
                <a:solidFill>
                  <a:srgbClr val="711A5F"/>
                </a:solidFill>
                <a:latin typeface="+mn-ea"/>
                <a:ea typeface="+mn-ea"/>
              </a:defRPr>
            </a:lvl3pPr>
            <a:lvl4pPr>
              <a:defRPr>
                <a:solidFill>
                  <a:srgbClr val="711A5F"/>
                </a:solidFill>
                <a:latin typeface="+mn-ea"/>
                <a:ea typeface="+mn-ea"/>
              </a:defRPr>
            </a:lvl4pPr>
            <a:lvl5pPr>
              <a:defRPr>
                <a:solidFill>
                  <a:srgbClr val="711A5F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026096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íṥḻiḓè"/>
          <p:cNvSpPr/>
          <p:nvPr userDrawn="1"/>
        </p:nvSpPr>
        <p:spPr bwMode="auto">
          <a:xfrm>
            <a:off x="0" y="3561305"/>
            <a:ext cx="9196243" cy="3189310"/>
          </a:xfrm>
          <a:custGeom>
            <a:avLst/>
            <a:gdLst>
              <a:gd name="T0" fmla="*/ 0 w 2263"/>
              <a:gd name="T1" fmla="*/ 460 h 784"/>
              <a:gd name="T2" fmla="*/ 2263 w 2263"/>
              <a:gd name="T3" fmla="*/ 0 h 784"/>
              <a:gd name="T4" fmla="*/ 0 w 2263"/>
              <a:gd name="T5" fmla="*/ 304 h 784"/>
              <a:gd name="T6" fmla="*/ 0 w 2263"/>
              <a:gd name="T7" fmla="*/ 46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63" h="784">
                <a:moveTo>
                  <a:pt x="0" y="460"/>
                </a:moveTo>
                <a:cubicBezTo>
                  <a:pt x="1457" y="784"/>
                  <a:pt x="2263" y="0"/>
                  <a:pt x="2263" y="0"/>
                </a:cubicBezTo>
                <a:cubicBezTo>
                  <a:pt x="1387" y="564"/>
                  <a:pt x="0" y="304"/>
                  <a:pt x="0" y="304"/>
                </a:cubicBezTo>
                <a:lnTo>
                  <a:pt x="0" y="460"/>
                </a:lnTo>
                <a:close/>
              </a:path>
            </a:pathLst>
          </a:custGeom>
          <a:solidFill>
            <a:srgbClr val="991F5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ïšḻîďê"/>
          <p:cNvSpPr/>
          <p:nvPr userDrawn="1"/>
        </p:nvSpPr>
        <p:spPr bwMode="auto">
          <a:xfrm>
            <a:off x="7135694" y="485043"/>
            <a:ext cx="5056306" cy="4588702"/>
          </a:xfrm>
          <a:custGeom>
            <a:avLst/>
            <a:gdLst>
              <a:gd name="T0" fmla="*/ 1244 w 1244"/>
              <a:gd name="T1" fmla="*/ 0 h 1128"/>
              <a:gd name="T2" fmla="*/ 0 w 1244"/>
              <a:gd name="T3" fmla="*/ 1128 h 1128"/>
              <a:gd name="T4" fmla="*/ 1244 w 1244"/>
              <a:gd name="T5" fmla="*/ 200 h 1128"/>
              <a:gd name="T6" fmla="*/ 1244 w 1244"/>
              <a:gd name="T7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4" h="1128">
                <a:moveTo>
                  <a:pt x="1244" y="0"/>
                </a:moveTo>
                <a:cubicBezTo>
                  <a:pt x="1244" y="0"/>
                  <a:pt x="649" y="868"/>
                  <a:pt x="0" y="1128"/>
                </a:cubicBezTo>
                <a:cubicBezTo>
                  <a:pt x="0" y="1128"/>
                  <a:pt x="809" y="880"/>
                  <a:pt x="1244" y="200"/>
                </a:cubicBezTo>
                <a:lnTo>
                  <a:pt x="1244" y="0"/>
                </a:lnTo>
                <a:close/>
              </a:path>
            </a:pathLst>
          </a:custGeom>
          <a:solidFill>
            <a:srgbClr val="A5002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4311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 point">
    <p:bg>
      <p:bgPr>
        <a:blipFill rotWithShape="1">
          <a:blip r:embed="rId2">
            <a:alphaModFix amt="12000"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同侧圆角矩形 7"/>
          <p:cNvSpPr/>
          <p:nvPr userDrawn="1"/>
        </p:nvSpPr>
        <p:spPr>
          <a:xfrm>
            <a:off x="9598660" y="301625"/>
            <a:ext cx="1871345" cy="412750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工作规划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99745" y="122555"/>
            <a:ext cx="1763395" cy="565786"/>
            <a:chOff x="6971750" y="5487509"/>
            <a:chExt cx="2075928" cy="808695"/>
          </a:xfrm>
        </p:grpSpPr>
        <p:sp>
          <p:nvSpPr>
            <p:cNvPr id="5" name="Shape 82"/>
            <p:cNvSpPr txBox="1"/>
            <p:nvPr userDrawn="1"/>
          </p:nvSpPr>
          <p:spPr>
            <a:xfrm>
              <a:off x="6971750" y="5937692"/>
              <a:ext cx="2075928" cy="358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HK" sz="1200" b="1" dirty="0">
                  <a:solidFill>
                    <a:srgbClr val="924888"/>
                  </a:solidFill>
                  <a:latin typeface="Microsoft New Tai Lue" panose="020B0502040204020203" charset="0"/>
                  <a:cs typeface="Microsoft New Tai Lue" panose="020B0502040204020203" charset="0"/>
                </a:rPr>
                <a:t>Nankai University</a:t>
              </a:r>
            </a:p>
          </p:txBody>
        </p:sp>
        <p:pic>
          <p:nvPicPr>
            <p:cNvPr id="6" name="Shape 83"/>
            <p:cNvPicPr preferRelativeResize="0"/>
            <p:nvPr userDrawn="1"/>
          </p:nvPicPr>
          <p:blipFill>
            <a:blip r:embed="rId3" cstate="hqprint"/>
            <a:stretch>
              <a:fillRect/>
            </a:stretch>
          </p:blipFill>
          <p:spPr>
            <a:xfrm>
              <a:off x="7333413" y="5487509"/>
              <a:ext cx="1134683" cy="393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2" descr="https://timgsa.baidu.com/timg?image&amp;quality=80&amp;size=b9999_10000&amp;sec=1526526253&amp;di=0fdf74be32549a46a1f8a554e4444ad3&amp;imgtype=jpg&amp;er=1&amp;src=http%3A%2F%2Fb.hiphotos.baidu.com%2Fzhidao%2Fpic%2Fitem%2F9f2f070828381f30c8b141f2a9014c086f06f0c5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4406" r="100000"/>
                    </a14:imgEffect>
                  </a14:imgLayer>
                </a14:imgProps>
              </a:ext>
            </a:extLst>
          </a:blip>
          <a:srcRect l="49030" t="896" r="1180" b="960"/>
          <a:stretch>
            <a:fillRect/>
          </a:stretch>
        </p:blipFill>
        <p:spPr bwMode="auto">
          <a:xfrm>
            <a:off x="123190" y="122555"/>
            <a:ext cx="543560" cy="5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 userDrawn="1"/>
        </p:nvCxnSpPr>
        <p:spPr>
          <a:xfrm>
            <a:off x="0" y="714479"/>
            <a:ext cx="12192000" cy="0"/>
          </a:xfrm>
          <a:prstGeom prst="line">
            <a:avLst/>
          </a:prstGeom>
          <a:ln w="38100">
            <a:solidFill>
              <a:srgbClr val="832C6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同侧圆角矩形 1"/>
          <p:cNvSpPr/>
          <p:nvPr userDrawn="1"/>
        </p:nvSpPr>
        <p:spPr>
          <a:xfrm>
            <a:off x="7738110" y="219710"/>
            <a:ext cx="1960880" cy="497205"/>
          </a:xfrm>
          <a:prstGeom prst="round2SameRect">
            <a:avLst/>
          </a:prstGeom>
          <a:solidFill>
            <a:srgbClr val="832C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俱乐部介绍</a:t>
            </a:r>
          </a:p>
        </p:txBody>
      </p:sp>
    </p:spTree>
    <p:extLst>
      <p:ext uri="{BB962C8B-B14F-4D97-AF65-F5344CB8AC3E}">
        <p14:creationId xmlns:p14="http://schemas.microsoft.com/office/powerpoint/2010/main" val="253194935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70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65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2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13260-E2F6-48C8-BC23-506F661997E7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AD4E-5105-4F1B-8C66-A07DA4A331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71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36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5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1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3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40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12" Type="http://schemas.openxmlformats.org/officeDocument/2006/relationships/image" Target="../media/image79.jpeg"/><Relationship Id="rId2" Type="http://schemas.openxmlformats.org/officeDocument/2006/relationships/image" Target="../media/image69.png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jpeg"/><Relationship Id="rId11" Type="http://schemas.openxmlformats.org/officeDocument/2006/relationships/image" Target="../media/image78.jpeg"/><Relationship Id="rId5" Type="http://schemas.openxmlformats.org/officeDocument/2006/relationships/image" Target="../media/image72.png"/><Relationship Id="rId15" Type="http://schemas.openxmlformats.org/officeDocument/2006/relationships/image" Target="../media/image82.jpeg"/><Relationship Id="rId10" Type="http://schemas.openxmlformats.org/officeDocument/2006/relationships/image" Target="../media/image77.jpeg"/><Relationship Id="rId4" Type="http://schemas.openxmlformats.org/officeDocument/2006/relationships/image" Target="../media/image71.png"/><Relationship Id="rId9" Type="http://schemas.openxmlformats.org/officeDocument/2006/relationships/image" Target="../media/image76.jpeg"/><Relationship Id="rId1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jpeg"/><Relationship Id="rId9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3045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1497" y="3880332"/>
            <a:ext cx="8607212" cy="1923701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宫晓利、蒲凌君、张久武    </a:t>
            </a:r>
            <a:endParaRPr lang="en-US" altLang="zh-CN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gongxiaoli@nankai.edu.cn</a:t>
            </a:r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、pulingjun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@nankai.edu.cn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zhangjiuwu@nankai.edu.cn</a:t>
            </a:r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南开大学 计算机学院  网络空间安全学院</a:t>
            </a:r>
            <a:endParaRPr lang="en-US" altLang="zh-CN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rgbClr val="7123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50年前“操作系统”的样子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7665630" y="1644095"/>
            <a:ext cx="3670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内存增大了数倍，可以同时加载多个以前版本的程序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主频提升了数倍，可以在多个程序间分时复用而不被查觉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665628" y="3241033"/>
            <a:ext cx="3670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</a:t>
            </a:r>
            <a:r>
              <a:rPr lang="en-US" altLang="zh-CN" dirty="0"/>
              <a:t>Operator</a:t>
            </a:r>
            <a:r>
              <a:rPr lang="zh-CN" altLang="en-US" dirty="0"/>
              <a:t>需要解决多个程序</a:t>
            </a:r>
            <a:endParaRPr lang="en-US" altLang="zh-CN" dirty="0"/>
          </a:p>
          <a:p>
            <a:r>
              <a:rPr lang="zh-CN" altLang="en-US" dirty="0"/>
              <a:t>在尽可能不修改代码的情况下，重复加载使用的问题，</a:t>
            </a:r>
            <a:endParaRPr lang="en-US" altLang="zh-CN" dirty="0"/>
          </a:p>
          <a:p>
            <a:r>
              <a:rPr lang="zh-CN" altLang="en-US" dirty="0"/>
              <a:t>以及多个程序共存且相互不要干扰、破坏的问题</a:t>
            </a:r>
            <a:endParaRPr lang="en-US" altLang="zh-CN" dirty="0"/>
          </a:p>
          <a:p>
            <a:r>
              <a:rPr lang="zh-CN" altLang="en-US" dirty="0"/>
              <a:t>以及如何尽可能提升资源利用效率的问题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828E1CED-61CE-47DE-8893-4B9876852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525" y="5483115"/>
            <a:ext cx="30556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程序指令访问资源</a:t>
            </a:r>
            <a:endParaRPr lang="en-US" altLang="zh-CN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eaLnBrk="1" hangingPunct="1"/>
            <a:r>
              <a:rPr lang="zh-CN" altLang="en-US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需要根据加载位置发生变化</a:t>
            </a:r>
          </a:p>
        </p:txBody>
      </p:sp>
      <p:sp>
        <p:nvSpPr>
          <p:cNvPr id="46" name="Text Box 17">
            <a:extLst>
              <a:ext uri="{FF2B5EF4-FFF2-40B4-BE49-F238E27FC236}">
                <a16:creationId xmlns:a16="http://schemas.microsoft.com/office/drawing/2014/main" id="{85850249-4765-4ACE-B41C-51F37ABE3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40" y="3443288"/>
            <a:ext cx="86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</a:p>
        </p:txBody>
      </p:sp>
      <p:sp>
        <p:nvSpPr>
          <p:cNvPr id="47" name="矩形 5">
            <a:extLst>
              <a:ext uri="{FF2B5EF4-FFF2-40B4-BE49-F238E27FC236}">
                <a16:creationId xmlns:a16="http://schemas.microsoft.com/office/drawing/2014/main" id="{56394950-02FA-4F3E-8BC3-F0E89150E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65" y="425608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FD31757-3C12-4A8B-91CE-0A7BA68D885C}"/>
              </a:ext>
            </a:extLst>
          </p:cNvPr>
          <p:cNvCxnSpPr/>
          <p:nvPr/>
        </p:nvCxnSpPr>
        <p:spPr>
          <a:xfrm>
            <a:off x="978627" y="3624263"/>
            <a:ext cx="4470400" cy="0"/>
          </a:xfrm>
          <a:prstGeom prst="straightConnector1">
            <a:avLst/>
          </a:prstGeom>
          <a:ln w="1016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C16736D-606E-49D9-9E66-5844CCF1AA9B}"/>
              </a:ext>
            </a:extLst>
          </p:cNvPr>
          <p:cNvCxnSpPr/>
          <p:nvPr/>
        </p:nvCxnSpPr>
        <p:spPr>
          <a:xfrm flipV="1">
            <a:off x="1673952" y="3028950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D2C946B-2B83-4E04-86E2-A065241CB3D2}"/>
              </a:ext>
            </a:extLst>
          </p:cNvPr>
          <p:cNvCxnSpPr/>
          <p:nvPr/>
        </p:nvCxnSpPr>
        <p:spPr>
          <a:xfrm flipV="1">
            <a:off x="2080352" y="3692525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FB02DC9-A18C-4581-9F17-8FDCFAEA1BCB}"/>
              </a:ext>
            </a:extLst>
          </p:cNvPr>
          <p:cNvCxnSpPr/>
          <p:nvPr/>
        </p:nvCxnSpPr>
        <p:spPr>
          <a:xfrm flipV="1">
            <a:off x="3336065" y="3035300"/>
            <a:ext cx="0" cy="54451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11">
            <a:extLst>
              <a:ext uri="{FF2B5EF4-FFF2-40B4-BE49-F238E27FC236}">
                <a16:creationId xmlns:a16="http://schemas.microsoft.com/office/drawing/2014/main" id="{88C36CDB-D860-4E81-9E3F-918A8499A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2" y="1885950"/>
            <a:ext cx="1563688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矩形 12">
            <a:extLst>
              <a:ext uri="{FF2B5EF4-FFF2-40B4-BE49-F238E27FC236}">
                <a16:creationId xmlns:a16="http://schemas.microsoft.com/office/drawing/2014/main" id="{F7D02ED2-9C03-4AF1-934E-64D3720D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640" y="1974850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ALU</a:t>
            </a:r>
            <a:endParaRPr lang="zh-CN" altLang="en-US" sz="1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13">
            <a:extLst>
              <a:ext uri="{FF2B5EF4-FFF2-40B4-BE49-F238E27FC236}">
                <a16:creationId xmlns:a16="http://schemas.microsoft.com/office/drawing/2014/main" id="{7E36B86B-918B-40FF-BC80-1D834AFF0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15" y="2366963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59" name="矩形 14">
            <a:extLst>
              <a:ext uri="{FF2B5EF4-FFF2-40B4-BE49-F238E27FC236}">
                <a16:creationId xmlns:a16="http://schemas.microsoft.com/office/drawing/2014/main" id="{D3D7473A-7BA0-4098-BC39-0D55192B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840" y="2719388"/>
            <a:ext cx="850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高速缓存</a:t>
            </a:r>
          </a:p>
        </p:txBody>
      </p:sp>
      <p:sp>
        <p:nvSpPr>
          <p:cNvPr id="60" name="矩形 16">
            <a:extLst>
              <a:ext uri="{FF2B5EF4-FFF2-40B4-BE49-F238E27FC236}">
                <a16:creationId xmlns:a16="http://schemas.microsoft.com/office/drawing/2014/main" id="{002D43AA-2C36-414C-BC2F-B8AF770A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765" y="2101850"/>
            <a:ext cx="6080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  <p:grpSp>
        <p:nvGrpSpPr>
          <p:cNvPr id="61" name="组合 18">
            <a:extLst>
              <a:ext uri="{FF2B5EF4-FFF2-40B4-BE49-F238E27FC236}">
                <a16:creationId xmlns:a16="http://schemas.microsoft.com/office/drawing/2014/main" id="{950D67FA-387F-49F6-BF6B-3D661CF7CCD3}"/>
              </a:ext>
            </a:extLst>
          </p:cNvPr>
          <p:cNvGrpSpPr>
            <a:grpSpLocks/>
          </p:cNvGrpSpPr>
          <p:nvPr/>
        </p:nvGrpSpPr>
        <p:grpSpPr bwMode="auto">
          <a:xfrm>
            <a:off x="2888390" y="2582863"/>
            <a:ext cx="893762" cy="484187"/>
            <a:chOff x="7497779" y="2557344"/>
            <a:chExt cx="892996" cy="485244"/>
          </a:xfrm>
        </p:grpSpPr>
        <p:pic>
          <p:nvPicPr>
            <p:cNvPr id="62" name="图片 19">
              <a:extLst>
                <a:ext uri="{FF2B5EF4-FFF2-40B4-BE49-F238E27FC236}">
                  <a16:creationId xmlns:a16="http://schemas.microsoft.com/office/drawing/2014/main" id="{2F3CF461-5057-41C3-BF09-E369E36F4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79" y="2557344"/>
              <a:ext cx="892996" cy="48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矩形 20">
              <a:extLst>
                <a:ext uri="{FF2B5EF4-FFF2-40B4-BE49-F238E27FC236}">
                  <a16:creationId xmlns:a16="http://schemas.microsoft.com/office/drawing/2014/main" id="{94A3DFD2-EA75-4DAE-8BF7-E99989B9C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236" y="2623561"/>
              <a:ext cx="4780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omic Sans MS" panose="030F0702030302020204" pitchFamily="66" charset="0"/>
                </a:rPr>
                <a:t>I/O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28">
            <a:extLst>
              <a:ext uri="{FF2B5EF4-FFF2-40B4-BE49-F238E27FC236}">
                <a16:creationId xmlns:a16="http://schemas.microsoft.com/office/drawing/2014/main" id="{B915FA00-2E7D-4033-91C9-3E8D9747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040" y="1843088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CPU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736500A-7902-4816-9CEB-7E1B4CDF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15" y="4260850"/>
            <a:ext cx="2038350" cy="4619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66" name="图片 38">
            <a:extLst>
              <a:ext uri="{FF2B5EF4-FFF2-40B4-BE49-F238E27FC236}">
                <a16:creationId xmlns:a16="http://schemas.microsoft.com/office/drawing/2014/main" id="{9898B8C3-474A-42F8-BCA0-81A148225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15" y="4700588"/>
            <a:ext cx="2038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ectangle 1">
            <a:extLst>
              <a:ext uri="{FF2B5EF4-FFF2-40B4-BE49-F238E27FC236}">
                <a16:creationId xmlns:a16="http://schemas.microsoft.com/office/drawing/2014/main" id="{D5B40AEB-653C-4BA0-BC29-7B3C2AA5A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717" y="4151313"/>
            <a:ext cx="1973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%AH $0x5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%BH $0x7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add  %AH %BH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$0x9 %AH</a:t>
            </a: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4D436E7-F615-401D-8B83-D460B249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15" y="5137150"/>
            <a:ext cx="2038350" cy="4619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862ADFB0-E1E9-4A6F-9F7E-D18CD6FBD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15" y="5575300"/>
            <a:ext cx="2038350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82A6455B-4074-41CD-A06A-BC398B4EC435}"/>
              </a:ext>
            </a:extLst>
          </p:cNvPr>
          <p:cNvGrpSpPr>
            <a:grpSpLocks/>
          </p:cNvGrpSpPr>
          <p:nvPr/>
        </p:nvGrpSpPr>
        <p:grpSpPr bwMode="auto">
          <a:xfrm>
            <a:off x="2599465" y="5008563"/>
            <a:ext cx="828675" cy="1008062"/>
            <a:chOff x="2448757" y="4823993"/>
            <a:chExt cx="829038" cy="1008682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8405C19-DC06-4D1A-88FF-0F04A0A7884A}"/>
                </a:ext>
              </a:extLst>
            </p:cNvPr>
            <p:cNvSpPr/>
            <p:nvPr/>
          </p:nvSpPr>
          <p:spPr>
            <a:xfrm>
              <a:off x="2450345" y="4823993"/>
              <a:ext cx="150879" cy="1302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43917DA-BE8E-42D3-8298-F6ECA31B0DB7}"/>
                </a:ext>
              </a:extLst>
            </p:cNvPr>
            <p:cNvSpPr/>
            <p:nvPr/>
          </p:nvSpPr>
          <p:spPr>
            <a:xfrm>
              <a:off x="2790219" y="4825581"/>
              <a:ext cx="150879" cy="1302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C289859-7D48-4A38-A069-4F6534905240}"/>
                </a:ext>
              </a:extLst>
            </p:cNvPr>
            <p:cNvSpPr/>
            <p:nvPr/>
          </p:nvSpPr>
          <p:spPr>
            <a:xfrm>
              <a:off x="3123740" y="4825581"/>
              <a:ext cx="152467" cy="13025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156573E-30F4-4391-9B41-62BA24B84FF8}"/>
                </a:ext>
              </a:extLst>
            </p:cNvPr>
            <p:cNvSpPr/>
            <p:nvPr/>
          </p:nvSpPr>
          <p:spPr>
            <a:xfrm>
              <a:off x="2448757" y="5702420"/>
              <a:ext cx="150878" cy="1302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918F2D0-3FCA-4895-8166-F5ED37F20951}"/>
                </a:ext>
              </a:extLst>
            </p:cNvPr>
            <p:cNvSpPr/>
            <p:nvPr/>
          </p:nvSpPr>
          <p:spPr>
            <a:xfrm>
              <a:off x="2788631" y="5702420"/>
              <a:ext cx="150878" cy="12866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F615A55-D9B2-4369-A1BA-AD708757C26C}"/>
                </a:ext>
              </a:extLst>
            </p:cNvPr>
            <p:cNvSpPr/>
            <p:nvPr/>
          </p:nvSpPr>
          <p:spPr>
            <a:xfrm>
              <a:off x="3126916" y="5702420"/>
              <a:ext cx="150879" cy="12866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36F31A5B-C539-4514-9960-06714CAC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77" y="5849938"/>
            <a:ext cx="952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起始地址（</a:t>
            </a:r>
            <a:r>
              <a:rPr lang="en-US" altLang="zh-CN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F9832C4-451D-4340-8BD5-343465B78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827" y="4127500"/>
            <a:ext cx="1019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结束</a:t>
            </a:r>
            <a:r>
              <a:rPr lang="zh-CN" altLang="en-US" sz="16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地址</a:t>
            </a:r>
            <a:endParaRPr lang="zh-CN" altLang="en-US" sz="200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45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50年前“操作系统”的样子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585750"/>
              </p:ext>
            </p:extLst>
          </p:nvPr>
        </p:nvGraphicFramePr>
        <p:xfrm>
          <a:off x="4807815" y="1374349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7" name="Visio" r:id="rId3" imgW="2402840" imgH="2949575" progId="Visio.Drawing.6">
                  <p:embed/>
                </p:oleObj>
              </mc:Choice>
              <mc:Fallback>
                <p:oleObj name="Visio" r:id="rId3" imgW="2402840" imgH="2949575" progId="Visio.Drawing.6">
                  <p:embed/>
                  <p:pic>
                    <p:nvPicPr>
                      <p:cNvPr id="880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15" y="1374349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365190"/>
              </p:ext>
            </p:extLst>
          </p:nvPr>
        </p:nvGraphicFramePr>
        <p:xfrm>
          <a:off x="4374427" y="1807736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8" name="Visio" r:id="rId5" imgW="3289935" imgH="1676400" progId="Visio.Drawing.6">
                  <p:embed/>
                </p:oleObj>
              </mc:Choice>
              <mc:Fallback>
                <p:oleObj name="Visio" r:id="rId5" imgW="3289935" imgH="1676400" progId="Visio.Drawing.6">
                  <p:embed/>
                  <p:pic>
                    <p:nvPicPr>
                      <p:cNvPr id="880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427" y="1807736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472986"/>
              </p:ext>
            </p:extLst>
          </p:nvPr>
        </p:nvGraphicFramePr>
        <p:xfrm>
          <a:off x="4374427" y="1663274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9" name="Visio" r:id="rId7" imgW="3899535" imgH="2321560" progId="Visio.Drawing.6">
                  <p:embed/>
                </p:oleObj>
              </mc:Choice>
              <mc:Fallback>
                <p:oleObj name="Visio" r:id="rId7" imgW="3899535" imgH="2321560" progId="Visio.Drawing.6">
                  <p:embed/>
                  <p:pic>
                    <p:nvPicPr>
                      <p:cNvPr id="880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427" y="1663274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3186978" y="4477375"/>
            <a:ext cx="48349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每个任务依次执行，执行时不必考虑其他任务</a:t>
            </a:r>
            <a:endParaRPr kumimoji="0" lang="en-US" altLang="zh-CN" sz="1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3239365" y="4460541"/>
            <a:ext cx="5739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</a:rPr>
              <a:t>如果有足够多的资源，所有的任务可以独立的并行执行</a:t>
            </a:r>
            <a:endParaRPr kumimoji="0" lang="en-US" altLang="zh-CN" sz="18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2952027" y="3674255"/>
            <a:ext cx="7773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分时复用</a:t>
            </a:r>
            <a:r>
              <a:rPr kumimoji="0" lang="en-US" altLang="zh-CN" sz="1800" b="1" dirty="0">
                <a:solidFill>
                  <a:schemeClr val="tx1"/>
                </a:solidFill>
                <a:latin typeface="Tahoma" panose="020B0604030504040204" pitchFamily="34" charset="0"/>
              </a:rPr>
              <a:t>: </a:t>
            </a: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每个任务只占用了一个“时间片”，但却制造了并行执行的假象</a:t>
            </a:r>
            <a:endParaRPr kumimoji="0" lang="en-US" altLang="zh-CN" sz="1800" b="1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 dirty="0">
                <a:solidFill>
                  <a:schemeClr val="tx1"/>
                </a:solidFill>
                <a:latin typeface="Tahoma" panose="020B0604030504040204" pitchFamily="34" charset="0"/>
              </a:rPr>
              <a:t>让一台计算机同时可以服务多个用户</a:t>
            </a:r>
            <a:endParaRPr kumimoji="0" lang="en-US" altLang="zh-CN" sz="1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6F2DAC-66B3-4912-98AB-5AC28C9C01E1}"/>
              </a:ext>
            </a:extLst>
          </p:cNvPr>
          <p:cNvSpPr txBox="1"/>
          <p:nvPr/>
        </p:nvSpPr>
        <p:spPr>
          <a:xfrm>
            <a:off x="2097710" y="4455229"/>
            <a:ext cx="9018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此时的</a:t>
            </a:r>
            <a:r>
              <a:rPr lang="en-US" altLang="zh-CN" dirty="0"/>
              <a:t>Operator:</a:t>
            </a:r>
          </a:p>
          <a:p>
            <a:r>
              <a:rPr lang="en-US" altLang="zh-CN" dirty="0"/>
              <a:t>(a)</a:t>
            </a:r>
            <a:r>
              <a:rPr lang="zh-CN" altLang="en-US" dirty="0"/>
              <a:t>管理可用的资源，将程序加载到可用的内存区域</a:t>
            </a:r>
            <a:endParaRPr lang="en-US" altLang="zh-CN" dirty="0"/>
          </a:p>
          <a:p>
            <a:r>
              <a:rPr lang="en-US" altLang="zh-CN" dirty="0"/>
              <a:t>(b)</a:t>
            </a:r>
            <a:r>
              <a:rPr lang="zh-CN" altLang="en-US" dirty="0"/>
              <a:t>通过与编程人员的合作，使得程序能够与内存地址以及其他资源相适配</a:t>
            </a:r>
            <a:endParaRPr lang="en-US" altLang="zh-CN" dirty="0"/>
          </a:p>
          <a:p>
            <a:r>
              <a:rPr lang="en-US" altLang="zh-CN" dirty="0"/>
              <a:t>(c)</a:t>
            </a:r>
            <a:r>
              <a:rPr lang="zh-CN" altLang="en-US" dirty="0"/>
              <a:t>管理好</a:t>
            </a:r>
            <a:r>
              <a:rPr lang="en-US" altLang="zh-CN" dirty="0"/>
              <a:t>CPU</a:t>
            </a:r>
            <a:r>
              <a:rPr lang="zh-CN" altLang="en-US" dirty="0"/>
              <a:t>，快速的在多个程序之间切换而不被用户觉察</a:t>
            </a:r>
            <a:endParaRPr lang="en-US" altLang="zh-CN" dirty="0"/>
          </a:p>
          <a:p>
            <a:r>
              <a:rPr lang="en-US" altLang="zh-CN" dirty="0"/>
              <a:t>(d)</a:t>
            </a:r>
            <a:r>
              <a:rPr lang="zh-CN" altLang="en-US" dirty="0"/>
              <a:t>及时发现退出的程序并加载新和程序</a:t>
            </a:r>
            <a:endParaRPr lang="en-US" altLang="zh-CN" dirty="0"/>
          </a:p>
          <a:p>
            <a:r>
              <a:rPr lang="zh-CN" altLang="en-US" dirty="0"/>
              <a:t>由于人力已经不能承担资源管理的任务，</a:t>
            </a:r>
            <a:r>
              <a:rPr lang="en-US" altLang="zh-CN" dirty="0"/>
              <a:t>Operator</a:t>
            </a:r>
            <a:r>
              <a:rPr lang="zh-CN" altLang="en-US" dirty="0"/>
              <a:t>也就由</a:t>
            </a:r>
            <a:r>
              <a:rPr lang="en-US" altLang="zh-CN" dirty="0"/>
              <a:t>Operating System</a:t>
            </a:r>
            <a:r>
              <a:rPr lang="zh-CN" altLang="en-US" dirty="0"/>
              <a:t>代替了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ECE1F0-6A88-4274-815B-3943F6F5412D}"/>
              </a:ext>
            </a:extLst>
          </p:cNvPr>
          <p:cNvSpPr txBox="1"/>
          <p:nvPr/>
        </p:nvSpPr>
        <p:spPr>
          <a:xfrm>
            <a:off x="2097710" y="6175167"/>
            <a:ext cx="737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思考：技术的发展是取代人类还是造福人类？</a:t>
            </a:r>
          </a:p>
        </p:txBody>
      </p:sp>
    </p:spTree>
    <p:extLst>
      <p:ext uri="{BB962C8B-B14F-4D97-AF65-F5344CB8AC3E}">
        <p14:creationId xmlns:p14="http://schemas.microsoft.com/office/powerpoint/2010/main" val="14963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现代化“操作系统”的样子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便于用户使用（图形界面用户，以及开发人员）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待机时间长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不能卡顿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多个设备要协同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体验要酷炫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彰显个性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…………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happens behind “Hello World”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64517" name="AutoShape 5"/>
          <p:cNvSpPr>
            <a:spLocks noChangeArrowheads="1"/>
          </p:cNvSpPr>
          <p:nvPr/>
        </p:nvSpPr>
        <p:spPr bwMode="auto">
          <a:xfrm flipV="1">
            <a:off x="3100070" y="1812925"/>
            <a:ext cx="5325745" cy="4194175"/>
          </a:xfrm>
          <a:prstGeom prst="verticalScroll">
            <a:avLst>
              <a:gd name="adj" fmla="val 7477"/>
            </a:avLst>
          </a:prstGeom>
          <a:solidFill>
            <a:srgbClr val="CCCCFF"/>
          </a:solidFill>
          <a:ln w="25400">
            <a:solidFill>
              <a:schemeClr val="tx1"/>
            </a:solidFill>
            <a:round/>
          </a:ln>
        </p:spPr>
        <p:txBody>
          <a:bodyPr rot="10800000"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#include &lt;iostream&gt;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using namespace std;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int main(int argc, char *argv[])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{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cout&lt;&lt;"hello world";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return 0;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 }</a:t>
            </a:r>
            <a:r>
              <a:rPr lang="en-US" altLang="zh-CN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写出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ello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d发生了什么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853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VSCode和操作系统的交互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敲击键盘，得到文字（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程序源代码转换成指令，编译、链接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，得到可执行程序（为什么指令序列得到了，还要构造可执行程序）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你的程序和系统的交互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开始运行，控制屏幕（为什么可以得到一个窗口）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结束运行（为什么程序会退出？）</a:t>
            </a: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被强制杀死（为什么？）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对操作系统的直观感受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3" name="文本框 2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853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操作系统是一些函数的集合，应用程序开发人员调用它们，可以减少对硬件细节适配工作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操作系统是一个权限更高的软件，它掌管着其他软件的生命周期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操作系统定义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3853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没有公认的精确定义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操作系统是一个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控制程序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一个软件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控制程序执行过程，防止错误和计算机的不当使用（阻止应用相互破坏）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996950" lvl="1" indent="-53975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方便用户使用计算机系统（提供键盘、鼠标、多点触控、图形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UI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等）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操作系统是一个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资源管理器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应用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程序与硬件之间的中间层</a:t>
            </a: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管理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各种计算机软硬件资源，给用户程序提供服务</a:t>
            </a: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提供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访问计算机软硬件资源的高效手段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S PGothic" panose="020B0600070205080204" pitchFamily="34" charset="-128"/>
            </a:endParaRPr>
          </a:p>
          <a:p>
            <a:pPr marL="914400" lvl="1" indent="-457200" fontAlgn="auto"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rPr>
              <a:t>解决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rPr>
              <a:t>资源访问冲突，确保资源公平使用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4365" y="5771515"/>
            <a:ext cx="109321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是计算机的心脏，操作系统是计算机的灵魂</a:t>
            </a:r>
          </a:p>
        </p:txBody>
      </p:sp>
    </p:spTree>
    <p:extLst>
      <p:ext uri="{BB962C8B-B14F-4D97-AF65-F5344CB8AC3E}">
        <p14:creationId xmlns:p14="http://schemas.microsoft.com/office/powerpoint/2010/main" val="34615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操作系统的地位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5" y="2531745"/>
            <a:ext cx="2687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83" y="2531745"/>
            <a:ext cx="2786062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870" y="1604645"/>
            <a:ext cx="57229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375 -0.0335185 L -0.273229 0.0375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0" y="31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6875 0.00675926 L -0.386146 0.0307407 " pathEditMode="relative" rAng="0" ptsTypes="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0" y="178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1932623" y="1787525"/>
          <a:ext cx="1889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2" name="Visio" r:id="rId3" imgW="1715770" imgH="993140" progId="Visio.Drawing.6">
                  <p:embed/>
                </p:oleObj>
              </mc:Choice>
              <mc:Fallback>
                <p:oleObj name="Visio" r:id="rId3" imgW="1715770" imgH="99314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623" y="1787525"/>
                        <a:ext cx="1889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4094798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3" name="Visio" r:id="rId5" imgW="1704340" imgH="982345" progId="Visio.Drawing.6">
                  <p:embed/>
                </p:oleObj>
              </mc:Choice>
              <mc:Fallback>
                <p:oleObj name="Visio" r:id="rId5" imgW="1704340" imgH="982345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798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6110923" y="1785938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4" name="Visio" r:id="rId7" imgW="1704340" imgH="982345" progId="Visio.Drawing.6">
                  <p:embed/>
                </p:oleObj>
              </mc:Choice>
              <mc:Fallback>
                <p:oleObj name="Visio" r:id="rId7" imgW="1704340" imgH="982345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923" y="1785938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8055610" y="3154363"/>
          <a:ext cx="18859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5" name="Visio" r:id="rId9" imgW="1704340" imgH="982345" progId="Visio.Drawing.6">
                  <p:embed/>
                </p:oleObj>
              </mc:Choice>
              <mc:Fallback>
                <p:oleObj name="Visio" r:id="rId9" imgW="1704340" imgH="982345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5610" y="3154363"/>
                        <a:ext cx="18859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AutoShape 9"/>
          <p:cNvSpPr>
            <a:spLocks noChangeArrowheads="1"/>
          </p:cNvSpPr>
          <p:nvPr/>
        </p:nvSpPr>
        <p:spPr bwMode="auto">
          <a:xfrm rot="-3191134">
            <a:off x="4224179" y="1943894"/>
            <a:ext cx="539750" cy="1296988"/>
          </a:xfrm>
          <a:prstGeom prst="curvedLeftArrow">
            <a:avLst>
              <a:gd name="adj1" fmla="val 48059"/>
              <a:gd name="adj2" fmla="val 96118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4" name="AutoShape 10"/>
          <p:cNvSpPr>
            <a:spLocks noChangeArrowheads="1"/>
          </p:cNvSpPr>
          <p:nvPr/>
        </p:nvSpPr>
        <p:spPr bwMode="auto">
          <a:xfrm rot="-3191134">
            <a:off x="8466773" y="1820863"/>
            <a:ext cx="503237" cy="1296987"/>
          </a:xfrm>
          <a:prstGeom prst="curvedLeftArrow">
            <a:avLst>
              <a:gd name="adj1" fmla="val 51546"/>
              <a:gd name="adj2" fmla="val 103092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 rot="-7352346">
            <a:off x="6550660" y="2781301"/>
            <a:ext cx="757237" cy="1731962"/>
          </a:xfrm>
          <a:prstGeom prst="curvedRightArrow">
            <a:avLst>
              <a:gd name="adj1" fmla="val 23560"/>
              <a:gd name="adj2" fmla="val 69305"/>
              <a:gd name="adj3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2476" name="Object 12"/>
          <p:cNvGraphicFramePr>
            <a:graphicFrameLocks noChangeAspect="1"/>
          </p:cNvGraphicFramePr>
          <p:nvPr/>
        </p:nvGraphicFramePr>
        <p:xfrm>
          <a:off x="2956560" y="4954588"/>
          <a:ext cx="3240088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6" name="Visio" r:id="rId11" imgW="1851660" imgH="711200" progId="Visio.Drawing.6">
                  <p:embed/>
                </p:oleObj>
              </mc:Choice>
              <mc:Fallback>
                <p:oleObj name="Visio" r:id="rId11" imgW="1851660" imgH="711200" progId="Visio.Drawing.6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560" y="4954588"/>
                        <a:ext cx="3240088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7" name="AutoShape 13"/>
          <p:cNvCxnSpPr>
            <a:cxnSpLocks noChangeShapeType="1"/>
          </p:cNvCxnSpPr>
          <p:nvPr/>
        </p:nvCxnSpPr>
        <p:spPr bwMode="auto">
          <a:xfrm rot="16200000" flipH="1">
            <a:off x="1337310" y="4054476"/>
            <a:ext cx="2663825" cy="431800"/>
          </a:xfrm>
          <a:prstGeom prst="bentConnector3">
            <a:avLst>
              <a:gd name="adj1" fmla="val 10005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78" name="Object 14"/>
          <p:cNvGraphicFramePr>
            <a:graphicFrameLocks noChangeAspect="1"/>
          </p:cNvGraphicFramePr>
          <p:nvPr/>
        </p:nvGraphicFramePr>
        <p:xfrm>
          <a:off x="2956560" y="4954588"/>
          <a:ext cx="32385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7" name="Visio" r:id="rId13" imgW="1851660" imgH="711200" progId="Visio.Drawing.6">
                  <p:embed/>
                </p:oleObj>
              </mc:Choice>
              <mc:Fallback>
                <p:oleObj name="Visio" r:id="rId13" imgW="1851660" imgH="711200" progId="Visio.Drawing.6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560" y="4954588"/>
                        <a:ext cx="32385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9" name="AutoShape 15"/>
          <p:cNvCxnSpPr>
            <a:cxnSpLocks noChangeShapeType="1"/>
          </p:cNvCxnSpPr>
          <p:nvPr/>
        </p:nvCxnSpPr>
        <p:spPr bwMode="auto">
          <a:xfrm rot="10800000" flipV="1">
            <a:off x="3677285" y="3694113"/>
            <a:ext cx="417513" cy="1189037"/>
          </a:xfrm>
          <a:prstGeom prst="bentConnector2">
            <a:avLst/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47909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8" name="Visio" r:id="rId15" imgW="2313940" imgH="869315" progId="Visio.Drawing.6">
                  <p:embed/>
                </p:oleObj>
              </mc:Choice>
              <mc:Fallback>
                <p:oleObj name="Visio" r:id="rId15" imgW="2313940" imgH="869315" progId="Visio.Drawing.6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909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1" name="AutoShape 17"/>
          <p:cNvCxnSpPr>
            <a:cxnSpLocks noChangeShapeType="1"/>
          </p:cNvCxnSpPr>
          <p:nvPr/>
        </p:nvCxnSpPr>
        <p:spPr bwMode="auto">
          <a:xfrm rot="16200000" flipH="1">
            <a:off x="6049011" y="3870325"/>
            <a:ext cx="2017712" cy="7937"/>
          </a:xfrm>
          <a:prstGeom prst="bentConnector3">
            <a:avLst>
              <a:gd name="adj1" fmla="val 49963"/>
            </a:avLst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82" name="Object 18"/>
          <p:cNvGraphicFramePr>
            <a:graphicFrameLocks noChangeAspect="1"/>
          </p:cNvGraphicFramePr>
          <p:nvPr/>
        </p:nvGraphicFramePr>
        <p:xfrm>
          <a:off x="5479098" y="4954588"/>
          <a:ext cx="32385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9" name="Visio" r:id="rId17" imgW="2313940" imgH="869315" progId="Visio.Drawing.6">
                  <p:embed/>
                </p:oleObj>
              </mc:Choice>
              <mc:Fallback>
                <p:oleObj name="Visio" r:id="rId17" imgW="2313940" imgH="869315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9098" y="4954588"/>
                        <a:ext cx="32385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83" name="AutoShape 19"/>
          <p:cNvCxnSpPr>
            <a:cxnSpLocks noChangeShapeType="1"/>
          </p:cNvCxnSpPr>
          <p:nvPr/>
        </p:nvCxnSpPr>
        <p:spPr bwMode="auto">
          <a:xfrm flipH="1">
            <a:off x="8717598" y="3694113"/>
            <a:ext cx="1223962" cy="1866900"/>
          </a:xfrm>
          <a:prstGeom prst="bentConnector3">
            <a:avLst>
              <a:gd name="adj1" fmla="val -18676"/>
            </a:avLst>
          </a:prstGeom>
          <a:noFill/>
          <a:ln w="203200">
            <a:solidFill>
              <a:srgbClr val="FF0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10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10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 bldLvl="0" animBg="1"/>
      <p:bldP spid="62474" grpId="0" bldLvl="0" animBg="1"/>
      <p:bldP spid="6247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操作系统在计算机中的角色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1911033" y="3266758"/>
          <a:ext cx="5667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3" name="Visio" r:id="rId3" imgW="349885" imgH="824865" progId="Visio.Drawing.6">
                  <p:embed/>
                </p:oleObj>
              </mc:Choice>
              <mc:Fallback>
                <p:oleObj name="Visio" r:id="rId3" imgW="349885" imgH="824865" progId="Visio.Drawing.6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033" y="3266758"/>
                        <a:ext cx="56673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/>
          <p:nvPr/>
        </p:nvGrpSpPr>
        <p:grpSpPr bwMode="auto">
          <a:xfrm>
            <a:off x="8248333" y="2403158"/>
            <a:ext cx="1884362" cy="2497137"/>
            <a:chOff x="4059" y="1480"/>
            <a:chExt cx="1744" cy="2020"/>
          </a:xfrm>
        </p:grpSpPr>
        <p:graphicFrame>
          <p:nvGraphicFramePr>
            <p:cNvPr id="19473" name="Object 20"/>
            <p:cNvGraphicFramePr>
              <a:graphicFrameLocks noChangeAspect="1"/>
            </p:cNvGraphicFramePr>
            <p:nvPr/>
          </p:nvGraphicFramePr>
          <p:xfrm>
            <a:off x="4059" y="1480"/>
            <a:ext cx="1225" cy="1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84" name="Visio" r:id="rId5" imgW="1837690" imgH="2573020" progId="Visio.Drawing.6">
                    <p:embed/>
                  </p:oleObj>
                </mc:Choice>
                <mc:Fallback>
                  <p:oleObj name="Visio" r:id="rId5" imgW="1837690" imgH="2573020" progId="Visio.Drawing.6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480"/>
                          <a:ext cx="1225" cy="1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Text Box 21"/>
            <p:cNvSpPr txBox="1">
              <a:spLocks noChangeArrowheads="1"/>
            </p:cNvSpPr>
            <p:nvPr/>
          </p:nvSpPr>
          <p:spPr bwMode="auto">
            <a:xfrm>
              <a:off x="4152" y="3203"/>
              <a:ext cx="1651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800" b="1">
                  <a:solidFill>
                    <a:schemeClr val="tx1"/>
                  </a:solidFill>
                  <a:latin typeface="Tahoma" panose="020B0604030504040204" pitchFamily="34" charset="0"/>
                </a:rPr>
                <a:t>计算机硬件设备</a:t>
              </a:r>
            </a:p>
          </p:txBody>
        </p:sp>
      </p:grpSp>
      <p:graphicFrame>
        <p:nvGraphicFramePr>
          <p:cNvPr id="63510" name="Object 22"/>
          <p:cNvGraphicFramePr>
            <a:graphicFrameLocks noChangeAspect="1"/>
          </p:cNvGraphicFramePr>
          <p:nvPr/>
        </p:nvGraphicFramePr>
        <p:xfrm>
          <a:off x="2126933" y="2690495"/>
          <a:ext cx="22066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5" name="Visio" r:id="rId7" imgW="215265" imgH="474980" progId="Visio.Drawing.6">
                  <p:embed/>
                </p:oleObj>
              </mc:Choice>
              <mc:Fallback>
                <p:oleObj name="Visio" r:id="rId7" imgW="215265" imgH="474980" progId="Visio.Drawing.6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6933" y="2690495"/>
                        <a:ext cx="22066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1" name="AutoShape 23"/>
          <p:cNvSpPr>
            <a:spLocks noChangeArrowheads="1"/>
          </p:cNvSpPr>
          <p:nvPr/>
        </p:nvSpPr>
        <p:spPr bwMode="auto">
          <a:xfrm>
            <a:off x="3206433" y="3339783"/>
            <a:ext cx="4321175" cy="792162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如何使用？</a:t>
            </a:r>
          </a:p>
        </p:txBody>
      </p:sp>
      <p:graphicFrame>
        <p:nvGraphicFramePr>
          <p:cNvPr id="63512" name="Object 24"/>
          <p:cNvGraphicFramePr>
            <a:graphicFrameLocks noChangeAspect="1"/>
          </p:cNvGraphicFramePr>
          <p:nvPr/>
        </p:nvGraphicFramePr>
        <p:xfrm>
          <a:off x="4143058" y="2787333"/>
          <a:ext cx="53975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6" name="Visio" r:id="rId9" imgW="582930" imgH="2070735" progId="Visio.Drawing.6">
                  <p:embed/>
                </p:oleObj>
              </mc:Choice>
              <mc:Fallback>
                <p:oleObj name="Visio" r:id="rId9" imgW="582930" imgH="2070735" progId="Visio.Drawing.6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058" y="2787333"/>
                        <a:ext cx="53975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3" name="Object 25"/>
          <p:cNvGraphicFramePr>
            <a:graphicFrameLocks noChangeAspect="1"/>
          </p:cNvGraphicFramePr>
          <p:nvPr/>
        </p:nvGraphicFramePr>
        <p:xfrm>
          <a:off x="5798820" y="2763520"/>
          <a:ext cx="52546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7" name="Visio" r:id="rId11" imgW="564515" imgH="2052955" progId="Visio.Drawing.6">
                  <p:embed/>
                </p:oleObj>
              </mc:Choice>
              <mc:Fallback>
                <p:oleObj name="Visio" r:id="rId11" imgW="564515" imgH="2052955" progId="Visio.Drawing.6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820" y="2763520"/>
                        <a:ext cx="52546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4287520" y="2187258"/>
          <a:ext cx="1849438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6" name="Visio" r:id="rId13" imgW="1748155" imgH="574040" progId="Visio.Drawing.6">
                  <p:embed/>
                </p:oleObj>
              </mc:Choice>
              <mc:Fallback>
                <p:oleObj name="Visio" r:id="rId13" imgW="1748155" imgH="574040" progId="Visio.Drawing.6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520" y="2187258"/>
                        <a:ext cx="1849438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5" name="Object 27"/>
          <p:cNvGraphicFramePr>
            <a:graphicFrameLocks noChangeAspect="1"/>
          </p:cNvGraphicFramePr>
          <p:nvPr/>
        </p:nvGraphicFramePr>
        <p:xfrm>
          <a:off x="4317683" y="4678045"/>
          <a:ext cx="18415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7" name="Visio" r:id="rId15" imgW="1739265" imgH="574040" progId="Visio.Drawing.6">
                  <p:embed/>
                </p:oleObj>
              </mc:Choice>
              <mc:Fallback>
                <p:oleObj name="Visio" r:id="rId15" imgW="1739265" imgH="574040" progId="Visio.Drawing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683" y="4678045"/>
                        <a:ext cx="18415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6" name="AutoShape 28"/>
          <p:cNvSpPr>
            <a:spLocks noChangeArrowheads="1"/>
          </p:cNvSpPr>
          <p:nvPr/>
        </p:nvSpPr>
        <p:spPr bwMode="auto">
          <a:xfrm>
            <a:off x="6375083" y="3339783"/>
            <a:ext cx="1728787" cy="647700"/>
          </a:xfrm>
          <a:prstGeom prst="leftRightArrow">
            <a:avLst>
              <a:gd name="adj1" fmla="val 44815"/>
              <a:gd name="adj2" fmla="val 23095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底层硬件控制</a:t>
            </a:r>
          </a:p>
        </p:txBody>
      </p:sp>
      <p:sp>
        <p:nvSpPr>
          <p:cNvPr id="63517" name="AutoShape 29"/>
          <p:cNvSpPr>
            <a:spLocks noChangeArrowheads="1"/>
          </p:cNvSpPr>
          <p:nvPr/>
        </p:nvSpPr>
        <p:spPr bwMode="auto">
          <a:xfrm>
            <a:off x="2774633" y="4058920"/>
            <a:ext cx="1223962" cy="576263"/>
          </a:xfrm>
          <a:prstGeom prst="rightArrow">
            <a:avLst>
              <a:gd name="adj1" fmla="val 47056"/>
              <a:gd name="adj2" fmla="val 34160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用户输入</a:t>
            </a:r>
          </a:p>
        </p:txBody>
      </p:sp>
      <p:sp>
        <p:nvSpPr>
          <p:cNvPr id="63518" name="AutoShape 30"/>
          <p:cNvSpPr>
            <a:spLocks noChangeArrowheads="1"/>
          </p:cNvSpPr>
          <p:nvPr/>
        </p:nvSpPr>
        <p:spPr bwMode="auto">
          <a:xfrm>
            <a:off x="2774633" y="2619058"/>
            <a:ext cx="1223962" cy="647700"/>
          </a:xfrm>
          <a:prstGeom prst="leftArrow">
            <a:avLst>
              <a:gd name="adj1" fmla="val 40500"/>
              <a:gd name="adj2" fmla="val 25983"/>
            </a:avLst>
          </a:prstGeom>
          <a:solidFill>
            <a:srgbClr val="CCFFFF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800" b="1">
                <a:solidFill>
                  <a:schemeClr val="tx1"/>
                </a:solidFill>
                <a:latin typeface="Tahoma" panose="020B0604030504040204" pitchFamily="34" charset="0"/>
              </a:rPr>
              <a:t>处理结果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10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1" grpId="0" bldLvl="0" animBg="1"/>
      <p:bldP spid="63511" grpId="1" bldLvl="0" animBg="1"/>
      <p:bldP spid="63516" grpId="0" bldLvl="0" animBg="1"/>
      <p:bldP spid="63517" grpId="0" bldLvl="0" animBg="1"/>
      <p:bldP spid="635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76170"/>
            <a:ext cx="12192000" cy="1192530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7123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章节1-1：引言</a:t>
            </a:r>
          </a:p>
        </p:txBody>
      </p:sp>
      <p:sp>
        <p:nvSpPr>
          <p:cNvPr id="7" name="圆角矩形 6"/>
          <p:cNvSpPr/>
          <p:nvPr/>
        </p:nvSpPr>
        <p:spPr>
          <a:xfrm flipV="1">
            <a:off x="2133974" y="3701853"/>
            <a:ext cx="8322258" cy="45719"/>
          </a:xfrm>
          <a:prstGeom prst="round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98895" y="1233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9"/>
    </mc:Choice>
    <mc:Fallback xmlns="">
      <p:transition spd="slow" advTm="151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操作系统的功能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5" name="文本框 4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1014710" cy="2519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l" fontAlgn="base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0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Hardware abstraction</a:t>
            </a:r>
            <a:endParaRPr kumimoji="0" lang="en-US" altLang="zh-CN" sz="2000">
              <a:ea typeface="Gulim" pitchFamily="34" charset="-127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Provide unified, friendly UI for users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Hide the configuration difference of hardware components</a:t>
            </a:r>
            <a:endParaRPr kumimoji="0" lang="en-US" altLang="zh-CN">
              <a:ea typeface="Gulim" pitchFamily="34" charset="-127"/>
            </a:endParaRPr>
          </a:p>
          <a:p>
            <a:pPr marL="342900" indent="-342900" algn="l" fontAlgn="base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0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Application integration</a:t>
            </a:r>
            <a:endParaRPr kumimoji="0" lang="en-US" altLang="zh-CN" sz="2000">
              <a:ea typeface="Gulim" pitchFamily="34" charset="-127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Provide simple and useful methods for programs designing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Schedule and control the running of programs</a:t>
            </a:r>
            <a:endParaRPr kumimoji="0" lang="en-US" altLang="zh-CN">
              <a:ea typeface="Gulim" pitchFamily="34" charset="-127"/>
            </a:endParaRPr>
          </a:p>
          <a:p>
            <a:pPr marL="342900" indent="-342900" algn="l" fontAlgn="base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0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Environment management</a:t>
            </a:r>
            <a:endParaRPr kumimoji="0" lang="en-US" altLang="zh-CN" sz="2000">
              <a:ea typeface="Gulim" pitchFamily="34" charset="-127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Monitor whole environment of computer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Provide a secure, stable and comfortable space for uses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  <a:ea typeface="Gulim" pitchFamily="34" charset="-127"/>
              <a:sym typeface="+mn-ea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171383" y="4457700"/>
            <a:ext cx="8056562" cy="404813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674620" y="4803775"/>
            <a:ext cx="7345363" cy="1311275"/>
          </a:xfrm>
          <a:custGeom>
            <a:avLst/>
            <a:gdLst>
              <a:gd name="T0" fmla="*/ 2147483646 w 5582"/>
              <a:gd name="T1" fmla="*/ 2147483646 h 826"/>
              <a:gd name="T2" fmla="*/ 2147483646 w 5582"/>
              <a:gd name="T3" fmla="*/ 2147483646 h 826"/>
              <a:gd name="T4" fmla="*/ 2147483646 w 5582"/>
              <a:gd name="T5" fmla="*/ 2147483646 h 826"/>
              <a:gd name="T6" fmla="*/ 2147483646 w 5582"/>
              <a:gd name="T7" fmla="*/ 2147483646 h 826"/>
              <a:gd name="T8" fmla="*/ 2147483646 w 5582"/>
              <a:gd name="T9" fmla="*/ 2147483646 h 826"/>
              <a:gd name="T10" fmla="*/ 2147483646 w 5582"/>
              <a:gd name="T11" fmla="*/ 2147483646 h 826"/>
              <a:gd name="T12" fmla="*/ 2147483646 w 5582"/>
              <a:gd name="T13" fmla="*/ 2147483646 h 826"/>
              <a:gd name="T14" fmla="*/ 2147483646 w 5582"/>
              <a:gd name="T15" fmla="*/ 2147483646 h 826"/>
              <a:gd name="T16" fmla="*/ 2147483646 w 5582"/>
              <a:gd name="T17" fmla="*/ 2147483646 h 826"/>
              <a:gd name="T18" fmla="*/ 2147483646 w 5582"/>
              <a:gd name="T19" fmla="*/ 2147483646 h 826"/>
              <a:gd name="T20" fmla="*/ 2147483646 w 5582"/>
              <a:gd name="T21" fmla="*/ 2147483646 h 826"/>
              <a:gd name="T22" fmla="*/ 2147483646 w 5582"/>
              <a:gd name="T23" fmla="*/ 2147483646 h 826"/>
              <a:gd name="T24" fmla="*/ 2147483646 w 5582"/>
              <a:gd name="T25" fmla="*/ 2147483646 h 826"/>
              <a:gd name="T26" fmla="*/ 2147483646 w 5582"/>
              <a:gd name="T27" fmla="*/ 2147483646 h 826"/>
              <a:gd name="T28" fmla="*/ 2147483646 w 5582"/>
              <a:gd name="T29" fmla="*/ 2147483646 h 826"/>
              <a:gd name="T30" fmla="*/ 2147483646 w 5582"/>
              <a:gd name="T31" fmla="*/ 2147483646 h 826"/>
              <a:gd name="T32" fmla="*/ 2147483646 w 5582"/>
              <a:gd name="T33" fmla="*/ 2147483646 h 826"/>
              <a:gd name="T34" fmla="*/ 2147483646 w 5582"/>
              <a:gd name="T35" fmla="*/ 2147483646 h 826"/>
              <a:gd name="T36" fmla="*/ 2147483646 w 5582"/>
              <a:gd name="T37" fmla="*/ 2147483646 h 826"/>
              <a:gd name="T38" fmla="*/ 2147483646 w 5582"/>
              <a:gd name="T39" fmla="*/ 2147483646 h 826"/>
              <a:gd name="T40" fmla="*/ 2147483646 w 5582"/>
              <a:gd name="T41" fmla="*/ 2147483646 h 826"/>
              <a:gd name="T42" fmla="*/ 2147483646 w 5582"/>
              <a:gd name="T43" fmla="*/ 2147483646 h 826"/>
              <a:gd name="T44" fmla="*/ 2147483646 w 5582"/>
              <a:gd name="T45" fmla="*/ 2147483646 h 826"/>
              <a:gd name="T46" fmla="*/ 2147483646 w 5582"/>
              <a:gd name="T47" fmla="*/ 2147483646 h 826"/>
              <a:gd name="T48" fmla="*/ 2147483646 w 5582"/>
              <a:gd name="T49" fmla="*/ 2147483646 h 826"/>
              <a:gd name="T50" fmla="*/ 2147483646 w 5582"/>
              <a:gd name="T51" fmla="*/ 2147483646 h 826"/>
              <a:gd name="T52" fmla="*/ 2147483646 w 5582"/>
              <a:gd name="T53" fmla="*/ 2147483646 h 826"/>
              <a:gd name="T54" fmla="*/ 2147483646 w 5582"/>
              <a:gd name="T55" fmla="*/ 2147483646 h 826"/>
              <a:gd name="T56" fmla="*/ 2147483646 w 5582"/>
              <a:gd name="T57" fmla="*/ 2147483646 h 826"/>
              <a:gd name="T58" fmla="*/ 2147483646 w 5582"/>
              <a:gd name="T59" fmla="*/ 2147483646 h 826"/>
              <a:gd name="T60" fmla="*/ 2147483646 w 5582"/>
              <a:gd name="T61" fmla="*/ 2147483646 h 826"/>
              <a:gd name="T62" fmla="*/ 2147483646 w 5582"/>
              <a:gd name="T63" fmla="*/ 2147483646 h 826"/>
              <a:gd name="T64" fmla="*/ 2147483646 w 5582"/>
              <a:gd name="T65" fmla="*/ 2147483646 h 826"/>
              <a:gd name="T66" fmla="*/ 2147483646 w 5582"/>
              <a:gd name="T67" fmla="*/ 2147483646 h 826"/>
              <a:gd name="T68" fmla="*/ 2147483646 w 5582"/>
              <a:gd name="T69" fmla="*/ 2147483646 h 826"/>
              <a:gd name="T70" fmla="*/ 2147483646 w 5582"/>
              <a:gd name="T71" fmla="*/ 2147483646 h 82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582"/>
              <a:gd name="T109" fmla="*/ 0 h 826"/>
              <a:gd name="T110" fmla="*/ 5582 w 5582"/>
              <a:gd name="T111" fmla="*/ 826 h 82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582" h="826">
                <a:moveTo>
                  <a:pt x="94" y="490"/>
                </a:moveTo>
                <a:cubicBezTo>
                  <a:pt x="288" y="345"/>
                  <a:pt x="482" y="200"/>
                  <a:pt x="658" y="154"/>
                </a:cubicBezTo>
                <a:cubicBezTo>
                  <a:pt x="834" y="108"/>
                  <a:pt x="1008" y="216"/>
                  <a:pt x="1150" y="214"/>
                </a:cubicBezTo>
                <a:cubicBezTo>
                  <a:pt x="1292" y="212"/>
                  <a:pt x="1398" y="160"/>
                  <a:pt x="1510" y="142"/>
                </a:cubicBezTo>
                <a:cubicBezTo>
                  <a:pt x="1622" y="124"/>
                  <a:pt x="1716" y="82"/>
                  <a:pt x="1822" y="106"/>
                </a:cubicBezTo>
                <a:cubicBezTo>
                  <a:pt x="1928" y="130"/>
                  <a:pt x="2064" y="218"/>
                  <a:pt x="2146" y="286"/>
                </a:cubicBezTo>
                <a:cubicBezTo>
                  <a:pt x="2228" y="354"/>
                  <a:pt x="2214" y="542"/>
                  <a:pt x="2314" y="514"/>
                </a:cubicBezTo>
                <a:cubicBezTo>
                  <a:pt x="2414" y="486"/>
                  <a:pt x="2646" y="160"/>
                  <a:pt x="2746" y="118"/>
                </a:cubicBezTo>
                <a:cubicBezTo>
                  <a:pt x="2846" y="76"/>
                  <a:pt x="2830" y="260"/>
                  <a:pt x="2914" y="262"/>
                </a:cubicBezTo>
                <a:cubicBezTo>
                  <a:pt x="2998" y="264"/>
                  <a:pt x="3122" y="72"/>
                  <a:pt x="3250" y="130"/>
                </a:cubicBezTo>
                <a:cubicBezTo>
                  <a:pt x="3378" y="188"/>
                  <a:pt x="3588" y="620"/>
                  <a:pt x="3682" y="610"/>
                </a:cubicBezTo>
                <a:cubicBezTo>
                  <a:pt x="3776" y="600"/>
                  <a:pt x="3722" y="140"/>
                  <a:pt x="3814" y="70"/>
                </a:cubicBezTo>
                <a:cubicBezTo>
                  <a:pt x="3906" y="0"/>
                  <a:pt x="4112" y="134"/>
                  <a:pt x="4234" y="190"/>
                </a:cubicBezTo>
                <a:cubicBezTo>
                  <a:pt x="4356" y="246"/>
                  <a:pt x="4454" y="408"/>
                  <a:pt x="4546" y="406"/>
                </a:cubicBezTo>
                <a:cubicBezTo>
                  <a:pt x="4638" y="404"/>
                  <a:pt x="4708" y="200"/>
                  <a:pt x="4786" y="178"/>
                </a:cubicBezTo>
                <a:cubicBezTo>
                  <a:pt x="4864" y="156"/>
                  <a:pt x="4926" y="300"/>
                  <a:pt x="5014" y="274"/>
                </a:cubicBezTo>
                <a:cubicBezTo>
                  <a:pt x="5102" y="248"/>
                  <a:pt x="5252" y="8"/>
                  <a:pt x="5314" y="22"/>
                </a:cubicBezTo>
                <a:cubicBezTo>
                  <a:pt x="5376" y="36"/>
                  <a:pt x="5356" y="266"/>
                  <a:pt x="5386" y="358"/>
                </a:cubicBezTo>
                <a:cubicBezTo>
                  <a:pt x="5416" y="450"/>
                  <a:pt x="5582" y="522"/>
                  <a:pt x="5494" y="574"/>
                </a:cubicBezTo>
                <a:cubicBezTo>
                  <a:pt x="5406" y="626"/>
                  <a:pt x="5056" y="630"/>
                  <a:pt x="4858" y="670"/>
                </a:cubicBezTo>
                <a:cubicBezTo>
                  <a:pt x="4660" y="710"/>
                  <a:pt x="4448" y="814"/>
                  <a:pt x="4306" y="814"/>
                </a:cubicBezTo>
                <a:cubicBezTo>
                  <a:pt x="4164" y="814"/>
                  <a:pt x="4102" y="670"/>
                  <a:pt x="4006" y="670"/>
                </a:cubicBezTo>
                <a:cubicBezTo>
                  <a:pt x="3910" y="670"/>
                  <a:pt x="3862" y="802"/>
                  <a:pt x="3730" y="814"/>
                </a:cubicBezTo>
                <a:cubicBezTo>
                  <a:pt x="3598" y="826"/>
                  <a:pt x="3374" y="770"/>
                  <a:pt x="3214" y="742"/>
                </a:cubicBezTo>
                <a:cubicBezTo>
                  <a:pt x="3054" y="714"/>
                  <a:pt x="2876" y="644"/>
                  <a:pt x="2770" y="646"/>
                </a:cubicBezTo>
                <a:cubicBezTo>
                  <a:pt x="2664" y="648"/>
                  <a:pt x="2696" y="740"/>
                  <a:pt x="2578" y="754"/>
                </a:cubicBezTo>
                <a:cubicBezTo>
                  <a:pt x="2460" y="768"/>
                  <a:pt x="2188" y="756"/>
                  <a:pt x="2062" y="730"/>
                </a:cubicBezTo>
                <a:cubicBezTo>
                  <a:pt x="1936" y="704"/>
                  <a:pt x="1936" y="600"/>
                  <a:pt x="1822" y="598"/>
                </a:cubicBezTo>
                <a:cubicBezTo>
                  <a:pt x="1708" y="596"/>
                  <a:pt x="1530" y="696"/>
                  <a:pt x="1378" y="718"/>
                </a:cubicBezTo>
                <a:cubicBezTo>
                  <a:pt x="1226" y="740"/>
                  <a:pt x="1026" y="768"/>
                  <a:pt x="910" y="730"/>
                </a:cubicBezTo>
                <a:cubicBezTo>
                  <a:pt x="794" y="692"/>
                  <a:pt x="762" y="546"/>
                  <a:pt x="682" y="490"/>
                </a:cubicBezTo>
                <a:cubicBezTo>
                  <a:pt x="602" y="434"/>
                  <a:pt x="526" y="380"/>
                  <a:pt x="430" y="394"/>
                </a:cubicBezTo>
                <a:cubicBezTo>
                  <a:pt x="334" y="408"/>
                  <a:pt x="176" y="550"/>
                  <a:pt x="106" y="574"/>
                </a:cubicBezTo>
                <a:cubicBezTo>
                  <a:pt x="36" y="598"/>
                  <a:pt x="20" y="564"/>
                  <a:pt x="10" y="538"/>
                </a:cubicBezTo>
                <a:cubicBezTo>
                  <a:pt x="0" y="512"/>
                  <a:pt x="22" y="446"/>
                  <a:pt x="46" y="418"/>
                </a:cubicBezTo>
                <a:cubicBezTo>
                  <a:pt x="70" y="390"/>
                  <a:pt x="134" y="368"/>
                  <a:pt x="154" y="370"/>
                </a:cubicBezTo>
              </a:path>
            </a:pathLst>
          </a:custGeom>
          <a:solidFill>
            <a:srgbClr val="66FF66"/>
          </a:solidFill>
          <a:ln w="38100">
            <a:solidFill>
              <a:srgbClr val="000000"/>
            </a:solidFill>
            <a:rou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5771833" y="4457700"/>
            <a:ext cx="53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3300"/>
                </a:solidFill>
                <a:latin typeface="Tahoma" panose="020B0604030504040204" pitchFamily="34" charset="0"/>
              </a:rPr>
              <a:t>OS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3900170" y="5322888"/>
            <a:ext cx="1438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990000"/>
                </a:solidFill>
                <a:latin typeface="Tahoma" panose="020B0604030504040204" pitchFamily="34" charset="0"/>
              </a:rPr>
              <a:t>Hardware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8616" grpId="0"/>
      <p:bldP spid="686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Minix架构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grpSp>
        <p:nvGrpSpPr>
          <p:cNvPr id="3" name="Group 4"/>
          <p:cNvGrpSpPr/>
          <p:nvPr/>
        </p:nvGrpSpPr>
        <p:grpSpPr bwMode="auto">
          <a:xfrm>
            <a:off x="3276283" y="3982085"/>
            <a:ext cx="5256212" cy="719138"/>
            <a:chOff x="1021" y="2523"/>
            <a:chExt cx="3311" cy="453"/>
          </a:xfrm>
        </p:grpSpPr>
        <p:sp>
          <p:nvSpPr>
            <p:cNvPr id="35868" name="AutoShape 5"/>
            <p:cNvSpPr>
              <a:spLocks noChangeArrowheads="1"/>
            </p:cNvSpPr>
            <p:nvPr/>
          </p:nvSpPr>
          <p:spPr bwMode="auto">
            <a:xfrm>
              <a:off x="1021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磁盘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69" name="AutoShape 6"/>
            <p:cNvSpPr>
              <a:spLocks noChangeArrowheads="1"/>
            </p:cNvSpPr>
            <p:nvPr/>
          </p:nvSpPr>
          <p:spPr bwMode="auto">
            <a:xfrm>
              <a:off x="1474" y="252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终端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0" name="AutoShape 7"/>
            <p:cNvSpPr>
              <a:spLocks noChangeArrowheads="1"/>
            </p:cNvSpPr>
            <p:nvPr/>
          </p:nvSpPr>
          <p:spPr bwMode="auto">
            <a:xfrm>
              <a:off x="1927" y="252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时钟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1" name="AutoShape 8"/>
            <p:cNvSpPr>
              <a:spLocks noChangeArrowheads="1"/>
            </p:cNvSpPr>
            <p:nvPr/>
          </p:nvSpPr>
          <p:spPr bwMode="auto">
            <a:xfrm>
              <a:off x="2336" y="252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系统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2" name="AutoShape 9"/>
            <p:cNvSpPr>
              <a:spLocks noChangeArrowheads="1"/>
            </p:cNvSpPr>
            <p:nvPr/>
          </p:nvSpPr>
          <p:spPr bwMode="auto">
            <a:xfrm>
              <a:off x="2790" y="252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以太网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FF"/>
                  </a:solidFill>
                  <a:latin typeface="Tahoma" panose="020B0604030504040204" pitchFamily="34" charset="0"/>
                </a:rPr>
                <a:t>任务</a:t>
              </a:r>
            </a:p>
          </p:txBody>
        </p:sp>
        <p:sp>
          <p:nvSpPr>
            <p:cNvPr id="35873" name="AutoShape 10"/>
            <p:cNvSpPr>
              <a:spLocks noChangeArrowheads="1"/>
            </p:cNvSpPr>
            <p:nvPr/>
          </p:nvSpPr>
          <p:spPr bwMode="auto">
            <a:xfrm>
              <a:off x="3380" y="252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FF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FF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9" name="Group 11"/>
          <p:cNvGrpSpPr/>
          <p:nvPr/>
        </p:nvGrpSpPr>
        <p:grpSpPr bwMode="auto">
          <a:xfrm>
            <a:off x="3347720" y="2900998"/>
            <a:ext cx="5327650" cy="720725"/>
            <a:chOff x="1066" y="1842"/>
            <a:chExt cx="3356" cy="454"/>
          </a:xfrm>
        </p:grpSpPr>
        <p:sp>
          <p:nvSpPr>
            <p:cNvPr id="35864" name="AutoShape 12"/>
            <p:cNvSpPr>
              <a:spLocks noChangeArrowheads="1"/>
            </p:cNvSpPr>
            <p:nvPr/>
          </p:nvSpPr>
          <p:spPr bwMode="auto">
            <a:xfrm>
              <a:off x="106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内存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管理器</a:t>
              </a:r>
            </a:p>
          </p:txBody>
        </p:sp>
        <p:sp>
          <p:nvSpPr>
            <p:cNvPr id="35865" name="AutoShape 13"/>
            <p:cNvSpPr>
              <a:spLocks noChangeArrowheads="1"/>
            </p:cNvSpPr>
            <p:nvPr/>
          </p:nvSpPr>
          <p:spPr bwMode="auto">
            <a:xfrm>
              <a:off x="1746" y="1842"/>
              <a:ext cx="816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文件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系统</a:t>
              </a:r>
            </a:p>
          </p:txBody>
        </p:sp>
        <p:sp>
          <p:nvSpPr>
            <p:cNvPr id="35866" name="AutoShape 14"/>
            <p:cNvSpPr>
              <a:spLocks noChangeArrowheads="1"/>
            </p:cNvSpPr>
            <p:nvPr/>
          </p:nvSpPr>
          <p:spPr bwMode="auto">
            <a:xfrm>
              <a:off x="2426" y="1842"/>
              <a:ext cx="953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网络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chemeClr val="hlink"/>
                  </a:solidFill>
                  <a:latin typeface="Tahoma" panose="020B0604030504040204" pitchFamily="34" charset="0"/>
                </a:rPr>
                <a:t>服务器</a:t>
              </a:r>
            </a:p>
          </p:txBody>
        </p:sp>
        <p:sp>
          <p:nvSpPr>
            <p:cNvPr id="35867" name="AutoShape 15"/>
            <p:cNvSpPr>
              <a:spLocks noChangeArrowheads="1"/>
            </p:cNvSpPr>
            <p:nvPr/>
          </p:nvSpPr>
          <p:spPr bwMode="auto">
            <a:xfrm>
              <a:off x="3243" y="1842"/>
              <a:ext cx="1179" cy="454"/>
            </a:xfrm>
            <a:prstGeom prst="cube">
              <a:avLst>
                <a:gd name="adj" fmla="val 25000"/>
              </a:avLst>
            </a:prstGeom>
            <a:solidFill>
              <a:srgbClr val="FF00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 16"/>
          <p:cNvGrpSpPr/>
          <p:nvPr/>
        </p:nvGrpSpPr>
        <p:grpSpPr bwMode="auto">
          <a:xfrm>
            <a:off x="3492183" y="1965960"/>
            <a:ext cx="5254625" cy="719138"/>
            <a:chOff x="1157" y="1253"/>
            <a:chExt cx="3310" cy="453"/>
          </a:xfrm>
        </p:grpSpPr>
        <p:sp>
          <p:nvSpPr>
            <p:cNvPr id="35858" name="AutoShape 17"/>
            <p:cNvSpPr>
              <a:spLocks noChangeArrowheads="1"/>
            </p:cNvSpPr>
            <p:nvPr/>
          </p:nvSpPr>
          <p:spPr bwMode="auto">
            <a:xfrm>
              <a:off x="1157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宋体" panose="02010600030101010101" pitchFamily="2" charset="-122"/>
                </a:rPr>
                <a:t>Init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59" name="AutoShape 18"/>
            <p:cNvSpPr>
              <a:spLocks noChangeArrowheads="1"/>
            </p:cNvSpPr>
            <p:nvPr/>
          </p:nvSpPr>
          <p:spPr bwMode="auto">
            <a:xfrm>
              <a:off x="1609" y="1253"/>
              <a:ext cx="590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0" name="AutoShape 19"/>
            <p:cNvSpPr>
              <a:spLocks noChangeArrowheads="1"/>
            </p:cNvSpPr>
            <p:nvPr/>
          </p:nvSpPr>
          <p:spPr bwMode="auto">
            <a:xfrm>
              <a:off x="2062" y="1253"/>
              <a:ext cx="545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1" name="AutoShape 20"/>
            <p:cNvSpPr>
              <a:spLocks noChangeArrowheads="1"/>
            </p:cNvSpPr>
            <p:nvPr/>
          </p:nvSpPr>
          <p:spPr bwMode="auto">
            <a:xfrm>
              <a:off x="2471" y="1253"/>
              <a:ext cx="589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2" name="AutoShape 21"/>
            <p:cNvSpPr>
              <a:spLocks noChangeArrowheads="1"/>
            </p:cNvSpPr>
            <p:nvPr/>
          </p:nvSpPr>
          <p:spPr bwMode="auto">
            <a:xfrm>
              <a:off x="2925" y="1253"/>
              <a:ext cx="726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用户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1">
                  <a:solidFill>
                    <a:srgbClr val="FF0000"/>
                  </a:solidFill>
                  <a:latin typeface="Tahoma" panose="020B0604030504040204" pitchFamily="34" charset="0"/>
                </a:rPr>
                <a:t>进程</a:t>
              </a:r>
            </a:p>
          </p:txBody>
        </p:sp>
        <p:sp>
          <p:nvSpPr>
            <p:cNvPr id="35863" name="AutoShape 22"/>
            <p:cNvSpPr>
              <a:spLocks noChangeArrowheads="1"/>
            </p:cNvSpPr>
            <p:nvPr/>
          </p:nvSpPr>
          <p:spPr bwMode="auto">
            <a:xfrm>
              <a:off x="3515" y="1253"/>
              <a:ext cx="952" cy="453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600" b="1">
                  <a:solidFill>
                    <a:srgbClr val="FF0000"/>
                  </a:solidFill>
                  <a:latin typeface="Arial" panose="020B0604020202020204" pitchFamily="34" charset="0"/>
                </a:rPr>
                <a:t>……</a:t>
              </a:r>
              <a:endParaRPr kumimoji="0" lang="en-US" altLang="zh-CN" sz="1600" b="1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71703" name="Text Box 23"/>
          <p:cNvSpPr txBox="1">
            <a:spLocks noChangeArrowheads="1"/>
          </p:cNvSpPr>
          <p:nvPr/>
        </p:nvSpPr>
        <p:spPr bwMode="auto">
          <a:xfrm>
            <a:off x="2255520" y="5206048"/>
            <a:ext cx="109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1</a:t>
            </a:r>
          </a:p>
        </p:txBody>
      </p:sp>
      <p:sp>
        <p:nvSpPr>
          <p:cNvPr id="71704" name="Text Box 24"/>
          <p:cNvSpPr txBox="1">
            <a:spLocks noChangeArrowheads="1"/>
          </p:cNvSpPr>
          <p:nvPr/>
        </p:nvSpPr>
        <p:spPr bwMode="auto">
          <a:xfrm>
            <a:off x="2266633" y="4197985"/>
            <a:ext cx="108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2</a:t>
            </a:r>
          </a:p>
        </p:txBody>
      </p:sp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2266633" y="3189923"/>
            <a:ext cx="1081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3</a:t>
            </a:r>
          </a:p>
        </p:txBody>
      </p:sp>
      <p:sp>
        <p:nvSpPr>
          <p:cNvPr id="71706" name="Text Box 26"/>
          <p:cNvSpPr txBox="1">
            <a:spLocks noChangeArrowheads="1"/>
          </p:cNvSpPr>
          <p:nvPr/>
        </p:nvSpPr>
        <p:spPr bwMode="auto">
          <a:xfrm>
            <a:off x="2268220" y="2181860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Level 4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8891270" y="4126548"/>
            <a:ext cx="1296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I/O </a:t>
            </a: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Task</a:t>
            </a:r>
          </a:p>
        </p:txBody>
      </p:sp>
      <p:sp>
        <p:nvSpPr>
          <p:cNvPr id="71708" name="Text Box 28"/>
          <p:cNvSpPr txBox="1">
            <a:spLocks noChangeArrowheads="1"/>
          </p:cNvSpPr>
          <p:nvPr/>
        </p:nvSpPr>
        <p:spPr bwMode="auto">
          <a:xfrm>
            <a:off x="8892858" y="3045460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Service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8891270" y="2110423"/>
            <a:ext cx="1441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User space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9180195" y="5071110"/>
            <a:ext cx="928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Kernel</a:t>
            </a:r>
          </a:p>
        </p:txBody>
      </p:sp>
      <p:sp>
        <p:nvSpPr>
          <p:cNvPr id="71711" name="AutoShape 31"/>
          <p:cNvSpPr>
            <a:spLocks noChangeArrowheads="1"/>
          </p:cNvSpPr>
          <p:nvPr/>
        </p:nvSpPr>
        <p:spPr bwMode="auto">
          <a:xfrm>
            <a:off x="3203258" y="4918710"/>
            <a:ext cx="5545137" cy="719138"/>
          </a:xfrm>
          <a:prstGeom prst="cube">
            <a:avLst>
              <a:gd name="adj" fmla="val 25000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600" b="1">
                <a:solidFill>
                  <a:srgbClr val="F5ED53"/>
                </a:solidFill>
                <a:latin typeface="Tahoma" panose="020B0604030504040204" pitchFamily="34" charset="0"/>
              </a:rPr>
              <a:t>进程管理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3" grpId="0"/>
      <p:bldP spid="71704" grpId="0"/>
      <p:bldP spid="71705" grpId="0"/>
      <p:bldP spid="71706" grpId="0"/>
      <p:bldP spid="71707" grpId="0"/>
      <p:bldP spid="71708" grpId="0"/>
      <p:bldP spid="71709" grpId="0"/>
      <p:bldP spid="71710" grpId="0"/>
      <p:bldP spid="717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70687" name="Picture 31" descr="Windows2K_XP_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85" y="706120"/>
            <a:ext cx="7631430" cy="574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课程概要</a:t>
            </a:r>
            <a:endParaRPr 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操作系统概念与相关知识回顾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进程管理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内存管理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线程管理与并发控制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磁盘与文件系统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eaLnBrk="1" fontAlgn="base" hangingPunct="1">
              <a:lnSpc>
                <a:spcPct val="8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评分</a:t>
            </a:r>
            <a:r>
              <a:rPr lang="en-US" altLang="zh-CN" sz="4000" b="1">
                <a:solidFill>
                  <a:srgbClr val="000000"/>
                </a:solidFill>
                <a:latin typeface="Times New Roman" panose="02020603050405020304" pitchFamily="18" charset="0"/>
                <a:ea typeface="Gulim" pitchFamily="34" charset="-127"/>
                <a:cs typeface="+mn-ea"/>
                <a:sym typeface="+mn-ea"/>
              </a:rPr>
              <a:t>规则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大作业：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</a:t>
            </a: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改造开发 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(50%)</a:t>
            </a:r>
            <a:endParaRPr kumimoji="0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期末考试</a:t>
            </a:r>
            <a:r>
              <a:rPr lang="en-US" altLang="zh-CN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(50%) </a:t>
            </a: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闭卷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会包含实验部分内容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以及其他各种各样的知识</a:t>
            </a:r>
            <a:endParaRPr lang="en-US" altLang="zh-CN" sz="28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教材</a:t>
            </a:r>
            <a:endParaRPr sz="4000" b="1" dirty="0">
              <a:solidFill>
                <a:srgbClr val="000000"/>
              </a:solidFill>
              <a:latin typeface="Times New Roman" panose="02020603050405020304" pitchFamily="18" charset="0"/>
              <a:cs typeface="+mn-ea"/>
              <a:sym typeface="+mn-ea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430635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/>
            </a:pPr>
            <a:r>
              <a:rPr lang="en-US" altLang="zh-CN" sz="2800" dirty="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  <a:sym typeface="+mn-ea"/>
              </a:rPr>
              <a:t>Teaching books</a:t>
            </a:r>
            <a:endParaRPr kumimoji="0" lang="en-US" altLang="zh-CN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现代操作系统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”,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机械工业出版社，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Tanenbaum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</a:t>
            </a:r>
            <a:endParaRPr kumimoji="0" lang="en-US" altLang="zh-CN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操作系统概念（第七版）；</a:t>
            </a:r>
            <a:r>
              <a:rPr lang="en-US" altLang="zh-CN" sz="2200" dirty="0" err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Silberschatz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Galvin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Gagne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著、郑扣根译；高等教育出版社，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2010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年</a:t>
            </a:r>
            <a:endParaRPr lang="en-US" altLang="zh-CN" sz="22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  <a:sym typeface="+mn-ea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/>
            </a:pPr>
            <a:r>
              <a:rPr lang="en-US" altLang="zh-CN" sz="2800" dirty="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  <a:sym typeface="+mn-ea"/>
              </a:rPr>
              <a:t>Reference books</a:t>
            </a:r>
            <a:endParaRPr kumimoji="0" lang="en-US" altLang="zh-CN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solidFill>
                  <a:srgbClr val="FF0000"/>
                </a:solidFill>
                <a:ea typeface="宋体" panose="02010600030101010101" pitchFamily="2" charset="-122"/>
              </a:rPr>
              <a:t>“操作系统导论”人民邮电出版社</a:t>
            </a: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, https://pages.cs.wisc.edu/~remzi/OSTEP/</a:t>
            </a: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</a:t>
            </a:r>
            <a:r>
              <a:rPr kumimoji="1" lang="en-US" altLang="zh-CN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——</a:t>
            </a: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精髓与设计原理（第七版）；</a:t>
            </a:r>
            <a:r>
              <a:rPr kumimoji="1" lang="en-US" altLang="zh-CN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William Stallings</a:t>
            </a: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著，陈向群、陈渝译；电子工业出版社，</a:t>
            </a:r>
            <a:r>
              <a:rPr kumimoji="1" lang="en-US" altLang="zh-CN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2012</a:t>
            </a:r>
            <a:r>
              <a:rPr kumimoji="1" lang="zh-CN" altLang="en-US" sz="2200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年</a:t>
            </a:r>
            <a:endParaRPr kumimoji="0" lang="en-US" altLang="zh-CN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操作系统：设计与实现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，电子工业出版社，中译本</a:t>
            </a:r>
            <a:endParaRPr kumimoji="0" lang="zh-CN" altLang="en-US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操作系统－内核与设计原理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，电子工业出版社，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William Stallings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著，英文原版</a:t>
            </a:r>
            <a:endParaRPr kumimoji="0" lang="zh-CN" altLang="en-US" sz="2200" dirty="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“Windows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操作系统原理</a:t>
            </a:r>
            <a:r>
              <a:rPr lang="en-US" altLang="zh-CN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20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，机械工业出版社，陈向群</a:t>
            </a:r>
            <a:endParaRPr kumimoji="0" lang="zh-CN" altLang="en-US" sz="2200" dirty="0">
              <a:ea typeface="宋体" panose="02010600030101010101" pitchFamily="2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/>
            </a:pPr>
            <a:endParaRPr lang="en-US" altLang="zh-CN" sz="22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Teaching books and reference</a:t>
            </a:r>
          </a:p>
        </p:txBody>
      </p:sp>
      <p:pic>
        <p:nvPicPr>
          <p:cNvPr id="13318" name="Picture 9" descr="bd7f5842-037e-4ab1-a8e2-77caa0d9fa57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5" y="1817370"/>
            <a:ext cx="4016375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0" y="1817370"/>
            <a:ext cx="3114675" cy="400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Other reference books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王素华      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人民邮电出版社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张尧学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史美林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清华大学出版社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周长林 左万历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高等教育出版社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操作系统基础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屠立德 屠祁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清华大学出版社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操作系统教程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孟庆昌  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西安电子科大出版社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计算机操作系统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汤子瀛等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西安电子科大出版社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操作系统原理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篇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张昆苍     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清华大学出版社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操作系统教程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孙钟秀主编 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高等教育出版社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操作系统原理技术与编程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蒋静 徐志伟 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机械工业出版社</a:t>
            </a:r>
            <a:endParaRPr kumimoji="0"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Operating System Concept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　	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Abrahan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Silberschatz,etc</a:t>
            </a:r>
            <a:endParaRPr kumimoji="0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Applied Operating System Concept	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Abrahan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Silberschatz,etc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Overview of OS history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The motivation of OS 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Using computer in an easier way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Using computer in a more efficient way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Provide more powerful functions based on hardware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The history of hardware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Vacuum tubes and plugboards: no OS existed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Transistors and batch systems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Integrated Circuits and multiprogramming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Personal computers 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Network and digital world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OS: Bronze Age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Batch system  (mid-1950s ~1965)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Famed persons &amp; organizations &amp; OS: IBM, DEC, IBM 7094/1401, FMS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Computer is consisted of transistors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Batch process, a smart job scheduling method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On line VS Off line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Programming language: Fortran, Assember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1691640" y="2691765"/>
            <a:ext cx="9144000" cy="11842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什么是操作系统？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Operating Systems (1)</a:t>
            </a:r>
          </a:p>
        </p:txBody>
      </p: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2745" y="1663700"/>
            <a:ext cx="8905875" cy="246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998855" y="4545965"/>
            <a:ext cx="11010265" cy="1616075"/>
          </a:xfrm>
        </p:spPr>
        <p:txBody>
          <a:bodyPr>
            <a:noAutofit/>
          </a:bodyPr>
          <a:lstStyle/>
          <a:p>
            <a:pPr marL="342900" indent="-34290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  <a:sym typeface="+mn-ea"/>
              </a:rPr>
              <a:t>Early batch system</a:t>
            </a:r>
            <a:endParaRPr kumimoji="0" lang="en-US" altLang="zh-CN" sz="240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bring cards to 1401</a:t>
            </a:r>
            <a:endParaRPr kumimoji="0" lang="en-US" altLang="zh-CN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read cards to tape</a:t>
            </a:r>
            <a:endParaRPr kumimoji="0" lang="en-US" altLang="zh-CN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put tape on 7094 which does computing</a:t>
            </a:r>
            <a:endParaRPr kumimoji="0" lang="en-US" altLang="zh-CN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7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  <a:sym typeface="+mn-ea"/>
              </a:rPr>
              <a:t>put tape on 1401 which prints output</a:t>
            </a:r>
            <a:endParaRPr kumimoji="0" lang="en-US" altLang="zh-CN" sz="200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kumimoji="0" lang="en-US" altLang="zh-CN" sz="2000">
              <a:ea typeface="宋体" panose="02010600030101010101" pitchFamily="2" charset="-122"/>
            </a:endParaRPr>
          </a:p>
          <a:p>
            <a:pPr marL="742950" lvl="1" indent="-285750" algn="l" eaLnBrk="1" fontAlgn="base" hangingPunct="1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endParaRPr kumimoji="0" lang="en-US" altLang="zh-CN" sz="2400" dirty="0"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FMS: Bronze Age</a:t>
            </a:r>
          </a:p>
        </p:txBody>
      </p:sp>
      <p:grpSp>
        <p:nvGrpSpPr>
          <p:cNvPr id="49158" name="Group 52"/>
          <p:cNvGrpSpPr/>
          <p:nvPr/>
        </p:nvGrpSpPr>
        <p:grpSpPr bwMode="auto">
          <a:xfrm>
            <a:off x="2237105" y="1923098"/>
            <a:ext cx="6948488" cy="3951287"/>
            <a:chOff x="336" y="575"/>
            <a:chExt cx="4608" cy="3121"/>
          </a:xfrm>
        </p:grpSpPr>
        <p:sp>
          <p:nvSpPr>
            <p:cNvPr id="49159" name="Freeform 53"/>
            <p:cNvSpPr/>
            <p:nvPr/>
          </p:nvSpPr>
          <p:spPr bwMode="auto">
            <a:xfrm>
              <a:off x="2688" y="57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Freeform 54"/>
            <p:cNvSpPr/>
            <p:nvPr/>
          </p:nvSpPr>
          <p:spPr bwMode="auto">
            <a:xfrm>
              <a:off x="2400" y="8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Freeform 55"/>
            <p:cNvSpPr/>
            <p:nvPr/>
          </p:nvSpPr>
          <p:spPr bwMode="auto">
            <a:xfrm>
              <a:off x="2304" y="9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Freeform 56"/>
            <p:cNvSpPr/>
            <p:nvPr/>
          </p:nvSpPr>
          <p:spPr bwMode="auto">
            <a:xfrm>
              <a:off x="2208" y="10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Freeform 57"/>
            <p:cNvSpPr/>
            <p:nvPr/>
          </p:nvSpPr>
          <p:spPr bwMode="auto">
            <a:xfrm>
              <a:off x="2112" y="11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Text Box 58"/>
            <p:cNvSpPr txBox="1">
              <a:spLocks noChangeArrowheads="1"/>
            </p:cNvSpPr>
            <p:nvPr/>
          </p:nvSpPr>
          <p:spPr bwMode="auto">
            <a:xfrm>
              <a:off x="3072" y="575"/>
              <a:ext cx="66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$END</a:t>
              </a:r>
            </a:p>
          </p:txBody>
        </p:sp>
        <p:sp>
          <p:nvSpPr>
            <p:cNvPr id="49165" name="Freeform 59"/>
            <p:cNvSpPr/>
            <p:nvPr/>
          </p:nvSpPr>
          <p:spPr bwMode="auto">
            <a:xfrm>
              <a:off x="1872" y="13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Text Box 60"/>
            <p:cNvSpPr txBox="1">
              <a:spLocks noChangeArrowheads="1"/>
            </p:cNvSpPr>
            <p:nvPr/>
          </p:nvSpPr>
          <p:spPr bwMode="auto">
            <a:xfrm>
              <a:off x="2352" y="1391"/>
              <a:ext cx="674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$RUN</a:t>
              </a:r>
            </a:p>
          </p:txBody>
        </p:sp>
        <p:sp>
          <p:nvSpPr>
            <p:cNvPr id="49167" name="Text Box 61"/>
            <p:cNvSpPr txBox="1">
              <a:spLocks noChangeArrowheads="1"/>
            </p:cNvSpPr>
            <p:nvPr/>
          </p:nvSpPr>
          <p:spPr bwMode="auto">
            <a:xfrm>
              <a:off x="2832" y="960"/>
              <a:ext cx="1525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Data for program</a:t>
              </a:r>
            </a:p>
          </p:txBody>
        </p:sp>
        <p:sp>
          <p:nvSpPr>
            <p:cNvPr id="49168" name="Freeform 62"/>
            <p:cNvSpPr/>
            <p:nvPr/>
          </p:nvSpPr>
          <p:spPr bwMode="auto">
            <a:xfrm>
              <a:off x="1584" y="16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Text Box 63"/>
            <p:cNvSpPr txBox="1">
              <a:spLocks noChangeArrowheads="1"/>
            </p:cNvSpPr>
            <p:nvPr/>
          </p:nvSpPr>
          <p:spPr bwMode="auto">
            <a:xfrm>
              <a:off x="2016" y="1678"/>
              <a:ext cx="80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$LOAD</a:t>
              </a:r>
            </a:p>
          </p:txBody>
        </p:sp>
        <p:sp>
          <p:nvSpPr>
            <p:cNvPr id="49170" name="Freeform 64"/>
            <p:cNvSpPr/>
            <p:nvPr/>
          </p:nvSpPr>
          <p:spPr bwMode="auto">
            <a:xfrm>
              <a:off x="1296" y="1968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1" name="Freeform 65"/>
            <p:cNvSpPr/>
            <p:nvPr/>
          </p:nvSpPr>
          <p:spPr bwMode="auto">
            <a:xfrm>
              <a:off x="1200" y="2064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Freeform 66"/>
            <p:cNvSpPr/>
            <p:nvPr/>
          </p:nvSpPr>
          <p:spPr bwMode="auto">
            <a:xfrm>
              <a:off x="1104" y="216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Freeform 67"/>
            <p:cNvSpPr/>
            <p:nvPr/>
          </p:nvSpPr>
          <p:spPr bwMode="auto">
            <a:xfrm>
              <a:off x="1008" y="2256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Text Box 68"/>
            <p:cNvSpPr txBox="1">
              <a:spLocks noChangeArrowheads="1"/>
            </p:cNvSpPr>
            <p:nvPr/>
          </p:nvSpPr>
          <p:spPr bwMode="auto">
            <a:xfrm>
              <a:off x="1680" y="2016"/>
              <a:ext cx="1452" cy="36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Fortran program</a:t>
              </a:r>
            </a:p>
          </p:txBody>
        </p:sp>
        <p:sp>
          <p:nvSpPr>
            <p:cNvPr id="49175" name="Freeform 69"/>
            <p:cNvSpPr/>
            <p:nvPr/>
          </p:nvSpPr>
          <p:spPr bwMode="auto">
            <a:xfrm>
              <a:off x="912" y="235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Freeform 70"/>
            <p:cNvSpPr/>
            <p:nvPr/>
          </p:nvSpPr>
          <p:spPr bwMode="auto">
            <a:xfrm>
              <a:off x="672" y="2592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Text Box 71"/>
            <p:cNvSpPr txBox="1">
              <a:spLocks noChangeArrowheads="1"/>
            </p:cNvSpPr>
            <p:nvPr/>
          </p:nvSpPr>
          <p:spPr bwMode="auto">
            <a:xfrm>
              <a:off x="1008" y="2591"/>
              <a:ext cx="126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$FORTRAN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78" name="Freeform 72"/>
            <p:cNvSpPr/>
            <p:nvPr/>
          </p:nvSpPr>
          <p:spPr bwMode="auto">
            <a:xfrm>
              <a:off x="336" y="2880"/>
              <a:ext cx="2256" cy="816"/>
            </a:xfrm>
            <a:custGeom>
              <a:avLst/>
              <a:gdLst>
                <a:gd name="T0" fmla="*/ 15724 w 1728"/>
                <a:gd name="T1" fmla="*/ 816 h 816"/>
                <a:gd name="T2" fmla="*/ 94302 w 1728"/>
                <a:gd name="T3" fmla="*/ 816 h 816"/>
                <a:gd name="T4" fmla="*/ 94302 w 1728"/>
                <a:gd name="T5" fmla="*/ 0 h 816"/>
                <a:gd name="T6" fmla="*/ 13093 w 1728"/>
                <a:gd name="T7" fmla="*/ 0 h 816"/>
                <a:gd name="T8" fmla="*/ 0 w 1728"/>
                <a:gd name="T9" fmla="*/ 192 h 816"/>
                <a:gd name="T10" fmla="*/ 0 w 1728"/>
                <a:gd name="T11" fmla="*/ 816 h 816"/>
                <a:gd name="T12" fmla="*/ 23569 w 1728"/>
                <a:gd name="T13" fmla="*/ 816 h 8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28"/>
                <a:gd name="T22" fmla="*/ 0 h 816"/>
                <a:gd name="T23" fmla="*/ 1728 w 1728"/>
                <a:gd name="T24" fmla="*/ 816 h 8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28" h="816">
                  <a:moveTo>
                    <a:pt x="288" y="816"/>
                  </a:moveTo>
                  <a:lnTo>
                    <a:pt x="1728" y="816"/>
                  </a:lnTo>
                  <a:lnTo>
                    <a:pt x="1728" y="0"/>
                  </a:lnTo>
                  <a:lnTo>
                    <a:pt x="240" y="0"/>
                  </a:lnTo>
                  <a:lnTo>
                    <a:pt x="0" y="192"/>
                  </a:lnTo>
                  <a:lnTo>
                    <a:pt x="0" y="816"/>
                  </a:lnTo>
                  <a:lnTo>
                    <a:pt x="432" y="816"/>
                  </a:lnTo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Text Box 73"/>
            <p:cNvSpPr txBox="1">
              <a:spLocks noChangeArrowheads="1"/>
            </p:cNvSpPr>
            <p:nvPr/>
          </p:nvSpPr>
          <p:spPr bwMode="auto">
            <a:xfrm>
              <a:off x="672" y="2878"/>
              <a:ext cx="1757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tx1"/>
                  </a:solidFill>
                  <a:latin typeface="Arial" panose="020B0604020202020204" pitchFamily="34" charset="0"/>
                </a:rPr>
                <a:t>$JOB, 10,429754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Arial" panose="020B0604020202020204" pitchFamily="34" charset="0"/>
                </a:rPr>
                <a:t>Cherry Chen</a:t>
              </a:r>
              <a:r>
                <a:rPr lang="en-US" altLang="zh-CN" sz="1600" b="1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endParaRPr lang="en-US" altLang="zh-CN" sz="2400" b="1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OS: Industrial Age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Multiprogramming System  (1965~1980)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Famed persons &amp; organizations &amp; OS: Intel, IBM OS/360, Multics, Ken Thompson and Unix, Tanenbaum and Minix, Linus and Linux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Industrial standard for computer and OS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Compatible: the beginning of standard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Multiprogramming, Spooling, Time-sharing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Software engineering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Programming language: C, Fortran, Assembler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Multics: seed of modern OS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Multics (1963~ 1965~ 1969)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Multiplexed information and computing services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Another software dinosaurs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Multiprogramming and Time-sharing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Allocate CPU time to multi programs in simultaneous way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Time-sharing, one mainframe can support 100 online terminal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Multics: seed of modern OS</a:t>
            </a:r>
          </a:p>
        </p:txBody>
      </p:sp>
      <p:grpSp>
        <p:nvGrpSpPr>
          <p:cNvPr id="57350" name="Group 5"/>
          <p:cNvGrpSpPr/>
          <p:nvPr/>
        </p:nvGrpSpPr>
        <p:grpSpPr bwMode="auto">
          <a:xfrm>
            <a:off x="2227263" y="1870393"/>
            <a:ext cx="7054850" cy="4030662"/>
            <a:chOff x="384" y="288"/>
            <a:chExt cx="4944" cy="3504"/>
          </a:xfrm>
        </p:grpSpPr>
        <p:pic>
          <p:nvPicPr>
            <p:cNvPr id="57351" name="Picture 6"/>
            <p:cNvPicPr>
              <a:picLocks noChangeAspect="1" noChangeArrowheads="1"/>
            </p:cNvPicPr>
            <p:nvPr/>
          </p:nvPicPr>
          <p:blipFill>
            <a:blip r:embed="rId2">
              <a:grayscl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88"/>
              <a:ext cx="4944" cy="3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6250" r="10417"/>
            <a:stretch>
              <a:fillRect/>
            </a:stretch>
          </p:blipFill>
          <p:spPr bwMode="auto">
            <a:xfrm>
              <a:off x="2448" y="2016"/>
              <a:ext cx="85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432"/>
              <a:ext cx="61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680"/>
              <a:ext cx="56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5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84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6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t="8000"/>
            <a:stretch>
              <a:fillRect/>
            </a:stretch>
          </p:blipFill>
          <p:spPr bwMode="auto">
            <a:xfrm>
              <a:off x="2496" y="336"/>
              <a:ext cx="505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7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536"/>
              <a:ext cx="558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8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9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0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34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1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2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7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3" name="Picture 1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53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4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248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5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6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63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7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44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296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9" name="Picture 2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15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0" name="Picture 2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056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1" name="Picture 2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016"/>
              <a:ext cx="7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2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064"/>
              <a:ext cx="9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3" name="Picture 2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064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4" name="Picture 2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11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5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112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6" name="Picture 3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872"/>
              <a:ext cx="1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7" name="Picture 3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920"/>
              <a:ext cx="240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8" name="Picture 3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1992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9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2064"/>
              <a:ext cx="3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0" name="Text Box 35"/>
            <p:cNvSpPr txBox="1">
              <a:spLocks noChangeArrowheads="1"/>
            </p:cNvSpPr>
            <p:nvPr/>
          </p:nvSpPr>
          <p:spPr bwMode="auto">
            <a:xfrm>
              <a:off x="2592" y="3072"/>
              <a:ext cx="624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主机</a:t>
              </a:r>
            </a:p>
          </p:txBody>
        </p:sp>
        <p:sp>
          <p:nvSpPr>
            <p:cNvPr id="57381" name="Text Box 36"/>
            <p:cNvSpPr txBox="1">
              <a:spLocks noChangeArrowheads="1"/>
            </p:cNvSpPr>
            <p:nvPr/>
          </p:nvSpPr>
          <p:spPr bwMode="auto">
            <a:xfrm>
              <a:off x="3120" y="336"/>
              <a:ext cx="383" cy="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终端</a:t>
              </a:r>
              <a:endParaRPr lang="zh-CN" altLang="en-US" sz="24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57382" name="Picture 3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82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83" name="Line 38"/>
            <p:cNvSpPr>
              <a:spLocks noChangeShapeType="1"/>
            </p:cNvSpPr>
            <p:nvPr/>
          </p:nvSpPr>
          <p:spPr bwMode="auto">
            <a:xfrm flipH="1" flipV="1">
              <a:off x="1392" y="1920"/>
              <a:ext cx="1008" cy="2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4" name="Line 39"/>
            <p:cNvSpPr>
              <a:spLocks noChangeShapeType="1"/>
            </p:cNvSpPr>
            <p:nvPr/>
          </p:nvSpPr>
          <p:spPr bwMode="auto">
            <a:xfrm flipH="1" flipV="1">
              <a:off x="1392" y="912"/>
              <a:ext cx="1056" cy="1104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5" name="Line 40"/>
            <p:cNvSpPr>
              <a:spLocks noChangeShapeType="1"/>
            </p:cNvSpPr>
            <p:nvPr/>
          </p:nvSpPr>
          <p:spPr bwMode="auto">
            <a:xfrm flipH="1" flipV="1">
              <a:off x="2688" y="816"/>
              <a:ext cx="240" cy="12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6" name="Line 41"/>
            <p:cNvSpPr>
              <a:spLocks noChangeShapeType="1"/>
            </p:cNvSpPr>
            <p:nvPr/>
          </p:nvSpPr>
          <p:spPr bwMode="auto">
            <a:xfrm flipV="1">
              <a:off x="3024" y="960"/>
              <a:ext cx="134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87" name="Line 42"/>
            <p:cNvSpPr>
              <a:spLocks noChangeShapeType="1"/>
            </p:cNvSpPr>
            <p:nvPr/>
          </p:nvSpPr>
          <p:spPr bwMode="auto">
            <a:xfrm flipV="1">
              <a:off x="3312" y="2064"/>
              <a:ext cx="1248" cy="1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Multics: seed of modern OS</a:t>
            </a: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5127308" y="1947228"/>
          <a:ext cx="2176462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34" name="Visio" r:id="rId3" imgW="2402840" imgH="2949575" progId="Visio.Drawing.6">
                  <p:embed/>
                </p:oleObj>
              </mc:Choice>
              <mc:Fallback>
                <p:oleObj name="Visio" r:id="rId3" imgW="2402840" imgH="2949575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308" y="1947228"/>
                        <a:ext cx="2176462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4693920" y="2380615"/>
          <a:ext cx="3319463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35" name="Visio" r:id="rId5" imgW="3289935" imgH="1676400" progId="Visio.Drawing.6">
                  <p:embed/>
                </p:oleObj>
              </mc:Choice>
              <mc:Fallback>
                <p:oleObj name="Visio" r:id="rId5" imgW="3289935" imgH="16764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920" y="2380615"/>
                        <a:ext cx="3319463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4693920" y="2236153"/>
          <a:ext cx="33670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36" name="Visio" r:id="rId7" imgW="3899535" imgH="2321560" progId="Visio.Drawing.6">
                  <p:embed/>
                </p:oleObj>
              </mc:Choice>
              <mc:Fallback>
                <p:oleObj name="Visio" r:id="rId7" imgW="3899535" imgH="232156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920" y="2236153"/>
                        <a:ext cx="3367088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3469958" y="5125403"/>
            <a:ext cx="5151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OS manage only one PC register for all jobs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3558858" y="5044440"/>
            <a:ext cx="509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宋体" panose="02010600030101010101" pitchFamily="2" charset="-122"/>
              </a:rPr>
              <a:t>It seems that each job owns independent PCs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3271520" y="5117465"/>
            <a:ext cx="590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 b="1">
                <a:solidFill>
                  <a:schemeClr val="tx1"/>
                </a:solidFill>
                <a:latin typeface="Tahoma" panose="020B0604030504040204" pitchFamily="34" charset="0"/>
              </a:rPr>
              <a:t>Timesharing: only one job can use CPU at any tick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8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/>
      <p:bldP spid="88072" grpId="1"/>
      <p:bldP spid="88073" grpId="0"/>
      <p:bldP spid="88073" grpId="1"/>
      <p:bldP spid="880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Ken Thompson: I want to play game</a:t>
            </a: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>
          <a:xfrm>
            <a:off x="634365" y="1663700"/>
            <a:ext cx="80645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kumimoji="0" lang="en-US" altLang="zh-CN">
                <a:ea typeface="Gulim" pitchFamily="34" charset="-127"/>
              </a:rPr>
              <a:t>brilliantly achievement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Multics in 1965, Unix in 1969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B language, the </a:t>
            </a:r>
            <a:r>
              <a:rPr kumimoji="0" lang="en-US" altLang="zh-CN">
                <a:ea typeface="宋体" panose="02010600030101010101" pitchFamily="2" charset="-122"/>
              </a:rPr>
              <a:t>precursor to Ritchie's C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QED in Unix, Belle in chess computer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Turing award in 1983,National Medal of Technology in 1999, Tsutomu Kanai Award in 1999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Minix and Linux</a:t>
            </a:r>
          </a:p>
          <a:p>
            <a:pPr lvl="1" eaLnBrk="1" hangingPunct="1"/>
            <a:r>
              <a:rPr kumimoji="0" lang="en-US" altLang="zh-CN">
                <a:ea typeface="宋体" panose="02010600030101010101" pitchFamily="2" charset="-122"/>
              </a:rPr>
              <a:t>Andrew S.Tanenbaum (1980): mini unix</a:t>
            </a:r>
            <a:endParaRPr kumimoji="0" lang="en-US" altLang="zh-CN">
              <a:ea typeface="Gulim" pitchFamily="34" charset="-127"/>
            </a:endParaRP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Linux(1991): Linus’s minix</a:t>
            </a:r>
          </a:p>
        </p:txBody>
      </p:sp>
      <p:pic>
        <p:nvPicPr>
          <p:cNvPr id="11" name="图片 10" descr="225px-Ken_n_denn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15" y="2062480"/>
            <a:ext cx="2604770" cy="1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Ken_Thomp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715" y="2062480"/>
            <a:ext cx="1096645" cy="1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Tanenba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15" y="3796665"/>
            <a:ext cx="1781175" cy="238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>
            <a:normAutofit fontScale="90000"/>
          </a:bodyPr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Unix family: more popular than CN&amp;KN</a:t>
            </a:r>
          </a:p>
        </p:txBody>
      </p:sp>
      <p:pic>
        <p:nvPicPr>
          <p:cNvPr id="63494" name="Picture 4" descr="Unix_fami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0"/>
          <a:stretch>
            <a:fillRect/>
          </a:stretch>
        </p:blipFill>
        <p:spPr bwMode="auto">
          <a:xfrm>
            <a:off x="2854960" y="1758950"/>
            <a:ext cx="6481445" cy="441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Linus Torvalds: Just do it</a:t>
            </a:r>
          </a:p>
        </p:txBody>
      </p:sp>
      <p:sp>
        <p:nvSpPr>
          <p:cNvPr id="16" name="Rectangle 3"/>
          <p:cNvSpPr>
            <a:spLocks noGrp="1" noChangeArrowheads="1"/>
          </p:cNvSpPr>
          <p:nvPr/>
        </p:nvSpPr>
        <p:spPr>
          <a:xfrm>
            <a:off x="634365" y="1536700"/>
            <a:ext cx="80645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kumimoji="0" lang="en-US" altLang="zh-CN">
                <a:ea typeface="Gulim" pitchFamily="34" charset="-127"/>
              </a:rPr>
              <a:t>Linus’s minix =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He create an OS for himself, also for the world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DIY: do it yourself, the world will be changed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Modern opinion for software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Open Mind: Everyone can change it 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Team Work: All people work for it</a:t>
            </a:r>
          </a:p>
          <a:p>
            <a:pPr eaLnBrk="1" hangingPunct="1"/>
            <a:r>
              <a:rPr kumimoji="0" lang="en-US" altLang="zh-CN">
                <a:ea typeface="Gulim" pitchFamily="34" charset="-127"/>
              </a:rPr>
              <a:t>The essential of Linux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Compatible and extendable</a:t>
            </a:r>
          </a:p>
          <a:p>
            <a:pPr lvl="1" eaLnBrk="1" hangingPunct="1"/>
            <a:r>
              <a:rPr kumimoji="0" lang="en-US" altLang="zh-CN">
                <a:ea typeface="Gulim" pitchFamily="34" charset="-127"/>
              </a:rPr>
              <a:t>Efficiency and Security is the most important thing</a:t>
            </a:r>
          </a:p>
        </p:txBody>
      </p:sp>
      <p:pic>
        <p:nvPicPr>
          <p:cNvPr id="17" name="图片 16" descr="lin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50" y="981075"/>
            <a:ext cx="1965325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Compatible and Soft Engineering</a:t>
            </a:r>
          </a:p>
        </p:txBody>
      </p:sp>
      <p:pic>
        <p:nvPicPr>
          <p:cNvPr id="86021" name="Picture 5" descr="9lyO3AoJ4=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824038"/>
            <a:ext cx="4484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 descr="cover-ti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55" y="1824355"/>
            <a:ext cx="299593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这似乎是一个不用回答的问题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63498" name="Picture 10" descr="https://img-blog.csdnimg.cn/img_convert/490be0496372e758fce3cfb15416c7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663700"/>
            <a:ext cx="4420235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 descr="https://img1.baidu.com/it/u=2042039447,2507308237&amp;fm=253&amp;fmt=auto&amp;app=138&amp;f=JPEG?w=500&amp;h=3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4016375"/>
            <a:ext cx="4419600" cy="24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https://n.sinaimg.cn/sinakd20200626ac/426/w640h1386/20200626/8a73-ivmqpck09186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05" y="1667510"/>
            <a:ext cx="2539365" cy="47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https://www.hacktiny.com/wp-content/uploads/2020/03/Lenovo-p330-tiny-macos-catalina-10.15.3-screenshot-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60" y="1701165"/>
            <a:ext cx="3999865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a2947e01601af1e5970bdf66ec2c805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7960" y="4078605"/>
            <a:ext cx="4010660" cy="2344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OS: Golden Age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536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Personal Computer &amp; Network (1981~)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Famed persons &amp; organizations &amp; OS: Gary Kildall and CP/M, Bill Gates and DOS, Steve Jobs and Mac, IBM OS/2, Open Source and GPL, Embedded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Digital world based on computing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GUI: virtual world constructed by computer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Distributed and Sharing: C/S,B/S, Grid…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Multiprogramming and parallel 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Computer &amp; Network: new world, new life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Bill Gates &amp; Microsoft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536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Bill Gates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Find the request, and hold the chance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Law is more important than technology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The story of Microsoft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DOS: the first popular PC OS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Win32: GUI + WYSWYG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Win95: Bill cheated IBM, but changed the world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WinNT,2K,XP….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Steve Jobs &amp; Macintosh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536065"/>
            <a:ext cx="1137158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Steve Jobs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Make computer to be more interested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Apple, Lisa, Macintosh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The story of Steve Jobs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Doul Engelbar: father of GUI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Xerox PARC: omitted the value of GUI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Steve Jobs: more romantic than Bill Gates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Digital media world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Fashion &amp; Immersion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10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efficient, effective, easy to learn, easy to remember, easy to apply to new problem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Service and Intelligence (Now~)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From tool to service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From automatic machine to intelligent facility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Structure of the operating system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Micro-kernel operating system: RIG(1975), Mach(1984)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Mainframe OS: IBM OS/390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Embedded system: Vxworks, µcos-II 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Free communication and Mobile computing</a:t>
            </a:r>
            <a:endParaRPr kumimoji="0" lang="en-US" altLang="zh-CN">
              <a:ea typeface="Gulim" pitchFamily="34" charset="-127"/>
            </a:endParaRPr>
          </a:p>
          <a:p>
            <a:pPr marL="742950" lvl="1" indent="-285750" algn="l" fontAlgn="base">
              <a:lnSpc>
                <a:spcPct val="90000"/>
              </a:lnSpc>
              <a:spcBef>
                <a:spcPct val="20000"/>
              </a:spcBef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000000"/>
                </a:solidFill>
                <a:latin typeface="Verdana" panose="020B0604030504040204" pitchFamily="34" charset="0"/>
                <a:ea typeface="Gulim" pitchFamily="34" charset="-127"/>
                <a:sym typeface="+mn-ea"/>
              </a:rPr>
              <a:t>Intelligence and humanity </a:t>
            </a:r>
            <a:endParaRPr kumimoji="0" lang="en-US" altLang="zh-CN">
              <a:ea typeface="Gulim" pitchFamily="34" charset="-127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en-US" altLang="zh-CN" sz="2800">
                <a:solidFill>
                  <a:srgbClr val="003366"/>
                </a:solidFill>
                <a:latin typeface="Verdana" panose="020B0604030504040204" pitchFamily="34" charset="0"/>
                <a:ea typeface="Gulim" pitchFamily="34" charset="-127"/>
                <a:cs typeface="+mn-ea"/>
                <a:sym typeface="+mn-ea"/>
              </a:rPr>
              <a:t>More complex, more powerful and more intelligent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grpSp>
        <p:nvGrpSpPr>
          <p:cNvPr id="3" name="Group 6"/>
          <p:cNvGrpSpPr/>
          <p:nvPr/>
        </p:nvGrpSpPr>
        <p:grpSpPr bwMode="auto">
          <a:xfrm>
            <a:off x="1902460" y="1716405"/>
            <a:ext cx="8647294" cy="4439285"/>
            <a:chOff x="144" y="808"/>
            <a:chExt cx="5772" cy="3080"/>
          </a:xfrm>
        </p:grpSpPr>
        <p:pic>
          <p:nvPicPr>
            <p:cNvPr id="73735" name="Picture 7" descr="EOS_ap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08"/>
              <a:ext cx="5724" cy="3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44" y="3341"/>
              <a:ext cx="59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智能卡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488" y="2774"/>
              <a:ext cx="760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移动通信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1968" y="3309"/>
              <a:ext cx="84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计算机外设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2208" y="2784"/>
              <a:ext cx="59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机顶盒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1544" y="2079"/>
              <a:ext cx="760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零售设备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3081" y="1196"/>
              <a:ext cx="599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印刷机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3693" y="2205"/>
              <a:ext cx="55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复印机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4482" y="2160"/>
              <a:ext cx="108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互联网服务器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3716" y="828"/>
              <a:ext cx="108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anose="02020603050405020304" pitchFamily="18" charset="0"/>
                </a:rPr>
                <a:t>电话交换设备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pic>
        <p:nvPicPr>
          <p:cNvPr id="19" name="Picture 6" descr="w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90" y="1663700"/>
            <a:ext cx="7058025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2561590" y="5886133"/>
            <a:ext cx="66757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美国加州伯克利大学研制：微型智能传感器，安装</a:t>
            </a:r>
            <a:r>
              <a:rPr kumimoji="0"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TinyOS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 dirty="0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Future of OS: Nothing Impossible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947195" y="1619083"/>
            <a:ext cx="316293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LLM as a processor</a:t>
            </a: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LLM as an OS</a:t>
            </a: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选择需要运行的程序，分配合适的资源，甚至于生成正确的代码，找到高效的指令序列</a:t>
            </a:r>
            <a:endParaRPr kumimoji="0"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</a:t>
            </a:r>
            <a:r>
              <a:rPr kumimoji="0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LLM</a:t>
            </a:r>
            <a:r>
              <a:rPr kumimoji="0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之间相互配合完成更加复杂的任务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DD9DBEC-FEE9-45AD-967E-7B9D9CAA1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6D894C-9E31-4DB1-87DA-A10497D5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260"/>
            <a:ext cx="7567689" cy="4267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9F3F1B1-120F-459D-8C1E-91D6EEF16396}"/>
              </a:ext>
            </a:extLst>
          </p:cNvPr>
          <p:cNvSpPr txBox="1"/>
          <p:nvPr/>
        </p:nvSpPr>
        <p:spPr>
          <a:xfrm>
            <a:off x="551815" y="6038822"/>
            <a:ext cx="616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https://arxiv.org/abs/2310.08560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77FE0517-867A-4EAB-AC0D-071AEBF1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646" y="3922643"/>
            <a:ext cx="1778354" cy="26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副标题 1"/>
          <p:cNvSpPr txBox="1"/>
          <p:nvPr/>
        </p:nvSpPr>
        <p:spPr>
          <a:xfrm>
            <a:off x="330235" y="719798"/>
            <a:ext cx="11624919" cy="50670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88085" rtl="0" eaLnBrk="1" fontAlgn="auto" latinLnBrk="0" hangingPunct="1">
              <a:lnSpc>
                <a:spcPts val="3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操作系统多次推动信息产业浪潮，当下迎来万物智联这一换道超车新机遇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5310" y="2188633"/>
            <a:ext cx="10958781" cy="3371359"/>
            <a:chOff x="586655" y="1739139"/>
            <a:chExt cx="10958781" cy="3371359"/>
          </a:xfrm>
        </p:grpSpPr>
        <p:cxnSp>
          <p:nvCxnSpPr>
            <p:cNvPr id="52" name="直接箭头连接符 51"/>
            <p:cNvCxnSpPr/>
            <p:nvPr/>
          </p:nvCxnSpPr>
          <p:spPr>
            <a:xfrm flipH="1" flipV="1">
              <a:off x="3420995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 flipV="1">
              <a:off x="5748738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flipH="1" flipV="1">
              <a:off x="10385159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902644" y="4248173"/>
              <a:ext cx="10642792" cy="15347"/>
            </a:xfrm>
            <a:prstGeom prst="straightConnector1">
              <a:avLst/>
            </a:prstGeom>
            <a:ln w="57150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3346489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668740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990991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064794" y="4310279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1960s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375936" y="4360782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1980s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794925" y="4310279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2000s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082466" y="2937262"/>
              <a:ext cx="8208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主机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262067" y="2937262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PC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互联网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534315" y="2937262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移动互联网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9949882" y="293726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万物智联</a:t>
              </a:r>
            </a:p>
          </p:txBody>
        </p:sp>
        <p:sp>
          <p:nvSpPr>
            <p:cNvPr id="66" name="椭圆 65"/>
            <p:cNvSpPr/>
            <p:nvPr/>
          </p:nvSpPr>
          <p:spPr>
            <a:xfrm>
              <a:off x="10313243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149151" y="4310279"/>
              <a:ext cx="703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2020s</a:t>
              </a:r>
            </a:p>
          </p:txBody>
        </p:sp>
        <p:grpSp>
          <p:nvGrpSpPr>
            <p:cNvPr id="68" name="组合 150"/>
            <p:cNvGrpSpPr/>
            <p:nvPr/>
          </p:nvGrpSpPr>
          <p:grpSpPr>
            <a:xfrm>
              <a:off x="7935436" y="2447361"/>
              <a:ext cx="314484" cy="480412"/>
              <a:chOff x="-2672216" y="4015921"/>
              <a:chExt cx="795338" cy="1327150"/>
            </a:xfrm>
            <a:solidFill>
              <a:schemeClr val="bg1"/>
            </a:solidFill>
          </p:grpSpPr>
          <p:sp>
            <p:nvSpPr>
              <p:cNvPr id="92" name="Freeform 13"/>
              <p:cNvSpPr>
                <a:spLocks noEditPoints="1"/>
              </p:cNvSpPr>
              <p:nvPr/>
            </p:nvSpPr>
            <p:spPr bwMode="auto">
              <a:xfrm>
                <a:off x="-2672216" y="4015921"/>
                <a:ext cx="795338" cy="1327150"/>
              </a:xfrm>
              <a:custGeom>
                <a:avLst/>
                <a:gdLst/>
                <a:ahLst/>
                <a:cxnLst>
                  <a:cxn ang="0">
                    <a:pos x="188" y="0"/>
                  </a:cxn>
                  <a:cxn ang="0">
                    <a:pos x="23" y="0"/>
                  </a:cxn>
                  <a:cxn ang="0">
                    <a:pos x="0" y="24"/>
                  </a:cxn>
                  <a:cxn ang="0">
                    <a:pos x="0" y="330"/>
                  </a:cxn>
                  <a:cxn ang="0">
                    <a:pos x="23" y="354"/>
                  </a:cxn>
                  <a:cxn ang="0">
                    <a:pos x="188" y="354"/>
                  </a:cxn>
                  <a:cxn ang="0">
                    <a:pos x="212" y="330"/>
                  </a:cxn>
                  <a:cxn ang="0">
                    <a:pos x="212" y="24"/>
                  </a:cxn>
                  <a:cxn ang="0">
                    <a:pos x="188" y="0"/>
                  </a:cxn>
                  <a:cxn ang="0">
                    <a:pos x="200" y="330"/>
                  </a:cxn>
                  <a:cxn ang="0">
                    <a:pos x="188" y="342"/>
                  </a:cxn>
                  <a:cxn ang="0">
                    <a:pos x="23" y="342"/>
                  </a:cxn>
                  <a:cxn ang="0">
                    <a:pos x="12" y="330"/>
                  </a:cxn>
                  <a:cxn ang="0">
                    <a:pos x="12" y="24"/>
                  </a:cxn>
                  <a:cxn ang="0">
                    <a:pos x="23" y="12"/>
                  </a:cxn>
                  <a:cxn ang="0">
                    <a:pos x="188" y="12"/>
                  </a:cxn>
                  <a:cxn ang="0">
                    <a:pos x="200" y="24"/>
                  </a:cxn>
                  <a:cxn ang="0">
                    <a:pos x="200" y="330"/>
                  </a:cxn>
                </a:cxnLst>
                <a:rect l="0" t="0" r="r" b="b"/>
                <a:pathLst>
                  <a:path w="212" h="354">
                    <a:moveTo>
                      <a:pt x="18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0" y="343"/>
                      <a:pt x="10" y="354"/>
                      <a:pt x="23" y="354"/>
                    </a:cubicBezTo>
                    <a:cubicBezTo>
                      <a:pt x="188" y="354"/>
                      <a:pt x="188" y="354"/>
                      <a:pt x="188" y="354"/>
                    </a:cubicBezTo>
                    <a:cubicBezTo>
                      <a:pt x="201" y="354"/>
                      <a:pt x="212" y="343"/>
                      <a:pt x="212" y="330"/>
                    </a:cubicBezTo>
                    <a:cubicBezTo>
                      <a:pt x="212" y="24"/>
                      <a:pt x="212" y="24"/>
                      <a:pt x="212" y="24"/>
                    </a:cubicBezTo>
                    <a:cubicBezTo>
                      <a:pt x="212" y="11"/>
                      <a:pt x="201" y="0"/>
                      <a:pt x="188" y="0"/>
                    </a:cubicBezTo>
                    <a:close/>
                    <a:moveTo>
                      <a:pt x="200" y="330"/>
                    </a:moveTo>
                    <a:cubicBezTo>
                      <a:pt x="200" y="337"/>
                      <a:pt x="195" y="342"/>
                      <a:pt x="188" y="342"/>
                    </a:cubicBezTo>
                    <a:cubicBezTo>
                      <a:pt x="23" y="342"/>
                      <a:pt x="23" y="342"/>
                      <a:pt x="23" y="342"/>
                    </a:cubicBezTo>
                    <a:cubicBezTo>
                      <a:pt x="17" y="342"/>
                      <a:pt x="12" y="337"/>
                      <a:pt x="12" y="330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17"/>
                      <a:pt x="17" y="12"/>
                      <a:pt x="23" y="12"/>
                    </a:cubicBezTo>
                    <a:cubicBezTo>
                      <a:pt x="188" y="12"/>
                      <a:pt x="188" y="12"/>
                      <a:pt x="188" y="12"/>
                    </a:cubicBezTo>
                    <a:cubicBezTo>
                      <a:pt x="195" y="12"/>
                      <a:pt x="200" y="17"/>
                      <a:pt x="200" y="24"/>
                    </a:cubicBezTo>
                    <a:lnTo>
                      <a:pt x="200" y="33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14"/>
              <p:cNvSpPr>
                <a:spLocks noEditPoints="1"/>
              </p:cNvSpPr>
              <p:nvPr/>
            </p:nvSpPr>
            <p:spPr bwMode="auto">
              <a:xfrm>
                <a:off x="-2581729" y="4150858"/>
                <a:ext cx="614364" cy="990599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258"/>
                  </a:cxn>
                  <a:cxn ang="0">
                    <a:pos x="5" y="264"/>
                  </a:cxn>
                  <a:cxn ang="0">
                    <a:pos x="82" y="264"/>
                  </a:cxn>
                  <a:cxn ang="0">
                    <a:pos x="158" y="264"/>
                  </a:cxn>
                  <a:cxn ang="0">
                    <a:pos x="164" y="258"/>
                  </a:cxn>
                  <a:cxn ang="0">
                    <a:pos x="164" y="6"/>
                  </a:cxn>
                  <a:cxn ang="0">
                    <a:pos x="158" y="0"/>
                  </a:cxn>
                  <a:cxn ang="0">
                    <a:pos x="152" y="252"/>
                  </a:cxn>
                  <a:cxn ang="0">
                    <a:pos x="11" y="252"/>
                  </a:cxn>
                  <a:cxn ang="0">
                    <a:pos x="11" y="12"/>
                  </a:cxn>
                  <a:cxn ang="0">
                    <a:pos x="152" y="12"/>
                  </a:cxn>
                  <a:cxn ang="0">
                    <a:pos x="152" y="252"/>
                  </a:cxn>
                </a:cxnLst>
                <a:rect l="0" t="0" r="r" b="b"/>
                <a:pathLst>
                  <a:path w="164" h="264">
                    <a:moveTo>
                      <a:pt x="1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61"/>
                      <a:pt x="2" y="264"/>
                      <a:pt x="5" y="264"/>
                    </a:cubicBezTo>
                    <a:cubicBezTo>
                      <a:pt x="82" y="264"/>
                      <a:pt x="82" y="264"/>
                      <a:pt x="82" y="264"/>
                    </a:cubicBezTo>
                    <a:cubicBezTo>
                      <a:pt x="158" y="264"/>
                      <a:pt x="158" y="264"/>
                      <a:pt x="158" y="264"/>
                    </a:cubicBezTo>
                    <a:cubicBezTo>
                      <a:pt x="162" y="264"/>
                      <a:pt x="164" y="261"/>
                      <a:pt x="164" y="258"/>
                    </a:cubicBezTo>
                    <a:cubicBezTo>
                      <a:pt x="164" y="6"/>
                      <a:pt x="164" y="6"/>
                      <a:pt x="164" y="6"/>
                    </a:cubicBezTo>
                    <a:cubicBezTo>
                      <a:pt x="164" y="3"/>
                      <a:pt x="162" y="0"/>
                      <a:pt x="158" y="0"/>
                    </a:cubicBezTo>
                    <a:close/>
                    <a:moveTo>
                      <a:pt x="152" y="252"/>
                    </a:moveTo>
                    <a:cubicBezTo>
                      <a:pt x="11" y="252"/>
                      <a:pt x="11" y="252"/>
                      <a:pt x="11" y="25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52" y="12"/>
                      <a:pt x="152" y="12"/>
                      <a:pt x="152" y="12"/>
                    </a:cubicBezTo>
                    <a:lnTo>
                      <a:pt x="152" y="25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15"/>
              <p:cNvSpPr>
                <a:spLocks noEditPoints="1"/>
              </p:cNvSpPr>
              <p:nvPr/>
            </p:nvSpPr>
            <p:spPr bwMode="auto">
              <a:xfrm>
                <a:off x="-2342016" y="5141459"/>
                <a:ext cx="131763" cy="134938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8" y="36"/>
                  </a:cxn>
                  <a:cxn ang="0">
                    <a:pos x="35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18" y="12"/>
                  </a:cxn>
                  <a:cxn ang="0">
                    <a:pos x="24" y="18"/>
                  </a:cxn>
                  <a:cxn ang="0">
                    <a:pos x="18" y="24"/>
                  </a:cxn>
                  <a:cxn ang="0">
                    <a:pos x="12" y="18"/>
                  </a:cxn>
                  <a:cxn ang="0">
                    <a:pos x="18" y="12"/>
                  </a:cxn>
                </a:cxnLst>
                <a:rect l="0" t="0" r="r" b="b"/>
                <a:pathLst>
                  <a:path w="35" h="36">
                    <a:moveTo>
                      <a:pt x="0" y="18"/>
                    </a:moveTo>
                    <a:cubicBezTo>
                      <a:pt x="0" y="28"/>
                      <a:pt x="8" y="36"/>
                      <a:pt x="18" y="36"/>
                    </a:cubicBezTo>
                    <a:cubicBezTo>
                      <a:pt x="28" y="36"/>
                      <a:pt x="35" y="28"/>
                      <a:pt x="35" y="18"/>
                    </a:cubicBezTo>
                    <a:cubicBezTo>
                      <a:pt x="35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lose/>
                    <a:moveTo>
                      <a:pt x="18" y="12"/>
                    </a:moveTo>
                    <a:cubicBezTo>
                      <a:pt x="21" y="12"/>
                      <a:pt x="24" y="15"/>
                      <a:pt x="24" y="18"/>
                    </a:cubicBezTo>
                    <a:cubicBezTo>
                      <a:pt x="24" y="21"/>
                      <a:pt x="21" y="24"/>
                      <a:pt x="18" y="24"/>
                    </a:cubicBezTo>
                    <a:cubicBezTo>
                      <a:pt x="15" y="24"/>
                      <a:pt x="12" y="21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898989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Freeform 18"/>
            <p:cNvSpPr/>
            <p:nvPr/>
          </p:nvSpPr>
          <p:spPr bwMode="auto">
            <a:xfrm>
              <a:off x="10198912" y="2456427"/>
              <a:ext cx="469087" cy="462281"/>
            </a:xfrm>
            <a:custGeom>
              <a:avLst/>
              <a:gdLst/>
              <a:ahLst/>
              <a:cxnLst>
                <a:cxn ang="0">
                  <a:pos x="132" y="124"/>
                </a:cxn>
                <a:cxn ang="0">
                  <a:pos x="124" y="126"/>
                </a:cxn>
                <a:cxn ang="0">
                  <a:pos x="88" y="91"/>
                </a:cxn>
                <a:cxn ang="0">
                  <a:pos x="91" y="82"/>
                </a:cxn>
                <a:cxn ang="0">
                  <a:pos x="91" y="80"/>
                </a:cxn>
                <a:cxn ang="0">
                  <a:pos x="119" y="68"/>
                </a:cxn>
                <a:cxn ang="0">
                  <a:pos x="132" y="74"/>
                </a:cxn>
                <a:cxn ang="0">
                  <a:pos x="148" y="58"/>
                </a:cxn>
                <a:cxn ang="0">
                  <a:pos x="132" y="41"/>
                </a:cxn>
                <a:cxn ang="0">
                  <a:pos x="115" y="58"/>
                </a:cxn>
                <a:cxn ang="0">
                  <a:pos x="116" y="60"/>
                </a:cxn>
                <a:cxn ang="0">
                  <a:pos x="87" y="72"/>
                </a:cxn>
                <a:cxn ang="0">
                  <a:pos x="78" y="66"/>
                </a:cxn>
                <a:cxn ang="0">
                  <a:pos x="78" y="32"/>
                </a:cxn>
                <a:cxn ang="0">
                  <a:pos x="91" y="16"/>
                </a:cxn>
                <a:cxn ang="0">
                  <a:pos x="74" y="0"/>
                </a:cxn>
                <a:cxn ang="0">
                  <a:pos x="58" y="16"/>
                </a:cxn>
                <a:cxn ang="0">
                  <a:pos x="70" y="32"/>
                </a:cxn>
                <a:cxn ang="0">
                  <a:pos x="70" y="66"/>
                </a:cxn>
                <a:cxn ang="0">
                  <a:pos x="61" y="72"/>
                </a:cxn>
                <a:cxn ang="0">
                  <a:pos x="33" y="60"/>
                </a:cxn>
                <a:cxn ang="0">
                  <a:pos x="33" y="58"/>
                </a:cxn>
                <a:cxn ang="0">
                  <a:pos x="17" y="41"/>
                </a:cxn>
                <a:cxn ang="0">
                  <a:pos x="0" y="58"/>
                </a:cxn>
                <a:cxn ang="0">
                  <a:pos x="17" y="74"/>
                </a:cxn>
                <a:cxn ang="0">
                  <a:pos x="30" y="68"/>
                </a:cxn>
                <a:cxn ang="0">
                  <a:pos x="58" y="80"/>
                </a:cxn>
                <a:cxn ang="0">
                  <a:pos x="58" y="82"/>
                </a:cxn>
                <a:cxn ang="0">
                  <a:pos x="60" y="91"/>
                </a:cxn>
                <a:cxn ang="0">
                  <a:pos x="25" y="126"/>
                </a:cxn>
                <a:cxn ang="0">
                  <a:pos x="17" y="124"/>
                </a:cxn>
                <a:cxn ang="0">
                  <a:pos x="0" y="140"/>
                </a:cxn>
                <a:cxn ang="0">
                  <a:pos x="17" y="157"/>
                </a:cxn>
                <a:cxn ang="0">
                  <a:pos x="33" y="140"/>
                </a:cxn>
                <a:cxn ang="0">
                  <a:pos x="31" y="132"/>
                </a:cxn>
                <a:cxn ang="0">
                  <a:pos x="66" y="97"/>
                </a:cxn>
                <a:cxn ang="0">
                  <a:pos x="70" y="98"/>
                </a:cxn>
                <a:cxn ang="0">
                  <a:pos x="70" y="116"/>
                </a:cxn>
                <a:cxn ang="0">
                  <a:pos x="58" y="132"/>
                </a:cxn>
                <a:cxn ang="0">
                  <a:pos x="74" y="148"/>
                </a:cxn>
                <a:cxn ang="0">
                  <a:pos x="91" y="132"/>
                </a:cxn>
                <a:cxn ang="0">
                  <a:pos x="78" y="116"/>
                </a:cxn>
                <a:cxn ang="0">
                  <a:pos x="78" y="98"/>
                </a:cxn>
                <a:cxn ang="0">
                  <a:pos x="83" y="97"/>
                </a:cxn>
                <a:cxn ang="0">
                  <a:pos x="118" y="132"/>
                </a:cxn>
                <a:cxn ang="0">
                  <a:pos x="115" y="140"/>
                </a:cxn>
                <a:cxn ang="0">
                  <a:pos x="132" y="157"/>
                </a:cxn>
                <a:cxn ang="0">
                  <a:pos x="148" y="140"/>
                </a:cxn>
                <a:cxn ang="0">
                  <a:pos x="132" y="124"/>
                </a:cxn>
              </a:cxnLst>
              <a:rect l="0" t="0" r="r" b="b"/>
              <a:pathLst>
                <a:path w="148" h="157">
                  <a:moveTo>
                    <a:pt x="132" y="124"/>
                  </a:moveTo>
                  <a:cubicBezTo>
                    <a:pt x="129" y="124"/>
                    <a:pt x="126" y="124"/>
                    <a:pt x="124" y="126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0" y="88"/>
                    <a:pt x="91" y="85"/>
                    <a:pt x="91" y="82"/>
                  </a:cubicBezTo>
                  <a:cubicBezTo>
                    <a:pt x="91" y="82"/>
                    <a:pt x="91" y="81"/>
                    <a:pt x="91" y="80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22" y="72"/>
                    <a:pt x="127" y="74"/>
                    <a:pt x="132" y="74"/>
                  </a:cubicBezTo>
                  <a:cubicBezTo>
                    <a:pt x="141" y="74"/>
                    <a:pt x="148" y="67"/>
                    <a:pt x="148" y="58"/>
                  </a:cubicBezTo>
                  <a:cubicBezTo>
                    <a:pt x="148" y="49"/>
                    <a:pt x="141" y="41"/>
                    <a:pt x="132" y="41"/>
                  </a:cubicBezTo>
                  <a:cubicBezTo>
                    <a:pt x="123" y="41"/>
                    <a:pt x="115" y="49"/>
                    <a:pt x="115" y="58"/>
                  </a:cubicBezTo>
                  <a:cubicBezTo>
                    <a:pt x="115" y="59"/>
                    <a:pt x="116" y="59"/>
                    <a:pt x="116" y="60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5" y="70"/>
                    <a:pt x="82" y="67"/>
                    <a:pt x="78" y="66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85" y="31"/>
                    <a:pt x="91" y="24"/>
                    <a:pt x="91" y="16"/>
                  </a:cubicBezTo>
                  <a:cubicBezTo>
                    <a:pt x="91" y="7"/>
                    <a:pt x="83" y="0"/>
                    <a:pt x="74" y="0"/>
                  </a:cubicBezTo>
                  <a:cubicBezTo>
                    <a:pt x="65" y="0"/>
                    <a:pt x="58" y="7"/>
                    <a:pt x="58" y="16"/>
                  </a:cubicBezTo>
                  <a:cubicBezTo>
                    <a:pt x="58" y="24"/>
                    <a:pt x="63" y="31"/>
                    <a:pt x="70" y="32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7" y="67"/>
                    <a:pt x="64" y="70"/>
                    <a:pt x="61" y="72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9"/>
                    <a:pt x="33" y="59"/>
                    <a:pt x="33" y="58"/>
                  </a:cubicBezTo>
                  <a:cubicBezTo>
                    <a:pt x="33" y="49"/>
                    <a:pt x="26" y="41"/>
                    <a:pt x="17" y="41"/>
                  </a:cubicBezTo>
                  <a:cubicBezTo>
                    <a:pt x="8" y="41"/>
                    <a:pt x="0" y="49"/>
                    <a:pt x="0" y="58"/>
                  </a:cubicBezTo>
                  <a:cubicBezTo>
                    <a:pt x="0" y="67"/>
                    <a:pt x="8" y="74"/>
                    <a:pt x="17" y="74"/>
                  </a:cubicBezTo>
                  <a:cubicBezTo>
                    <a:pt x="22" y="74"/>
                    <a:pt x="27" y="72"/>
                    <a:pt x="30" y="6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81"/>
                    <a:pt x="58" y="82"/>
                    <a:pt x="58" y="82"/>
                  </a:cubicBezTo>
                  <a:cubicBezTo>
                    <a:pt x="58" y="85"/>
                    <a:pt x="59" y="88"/>
                    <a:pt x="60" y="91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3" y="124"/>
                    <a:pt x="20" y="124"/>
                    <a:pt x="17" y="124"/>
                  </a:cubicBezTo>
                  <a:cubicBezTo>
                    <a:pt x="8" y="124"/>
                    <a:pt x="0" y="131"/>
                    <a:pt x="0" y="140"/>
                  </a:cubicBezTo>
                  <a:cubicBezTo>
                    <a:pt x="0" y="149"/>
                    <a:pt x="8" y="157"/>
                    <a:pt x="17" y="157"/>
                  </a:cubicBezTo>
                  <a:cubicBezTo>
                    <a:pt x="26" y="157"/>
                    <a:pt x="33" y="149"/>
                    <a:pt x="33" y="140"/>
                  </a:cubicBezTo>
                  <a:cubicBezTo>
                    <a:pt x="33" y="137"/>
                    <a:pt x="32" y="134"/>
                    <a:pt x="31" y="132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7"/>
                    <a:pt x="69" y="98"/>
                    <a:pt x="70" y="98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3" y="118"/>
                    <a:pt x="58" y="124"/>
                    <a:pt x="58" y="132"/>
                  </a:cubicBezTo>
                  <a:cubicBezTo>
                    <a:pt x="58" y="141"/>
                    <a:pt x="65" y="148"/>
                    <a:pt x="74" y="148"/>
                  </a:cubicBezTo>
                  <a:cubicBezTo>
                    <a:pt x="83" y="148"/>
                    <a:pt x="91" y="141"/>
                    <a:pt x="91" y="132"/>
                  </a:cubicBezTo>
                  <a:cubicBezTo>
                    <a:pt x="91" y="124"/>
                    <a:pt x="85" y="118"/>
                    <a:pt x="78" y="116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80" y="98"/>
                    <a:pt x="81" y="97"/>
                    <a:pt x="83" y="97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34"/>
                    <a:pt x="115" y="137"/>
                    <a:pt x="115" y="140"/>
                  </a:cubicBezTo>
                  <a:cubicBezTo>
                    <a:pt x="115" y="149"/>
                    <a:pt x="123" y="157"/>
                    <a:pt x="132" y="157"/>
                  </a:cubicBezTo>
                  <a:cubicBezTo>
                    <a:pt x="141" y="157"/>
                    <a:pt x="148" y="149"/>
                    <a:pt x="148" y="140"/>
                  </a:cubicBezTo>
                  <a:cubicBezTo>
                    <a:pt x="148" y="131"/>
                    <a:pt x="141" y="124"/>
                    <a:pt x="132" y="1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1" name="Freeform 15"/>
            <p:cNvSpPr>
              <a:spLocks noEditPoints="1"/>
            </p:cNvSpPr>
            <p:nvPr/>
          </p:nvSpPr>
          <p:spPr bwMode="auto">
            <a:xfrm>
              <a:off x="5514369" y="2454813"/>
              <a:ext cx="520671" cy="465509"/>
            </a:xfrm>
            <a:custGeom>
              <a:avLst/>
              <a:gdLst/>
              <a:ahLst/>
              <a:cxnLst>
                <a:cxn ang="0">
                  <a:pos x="296" y="119"/>
                </a:cxn>
                <a:cxn ang="0">
                  <a:pos x="296" y="12"/>
                </a:cxn>
                <a:cxn ang="0">
                  <a:pos x="284" y="0"/>
                </a:cxn>
                <a:cxn ang="0">
                  <a:pos x="120" y="0"/>
                </a:cxn>
                <a:cxn ang="0">
                  <a:pos x="108" y="12"/>
                </a:cxn>
                <a:cxn ang="0">
                  <a:pos x="108" y="29"/>
                </a:cxn>
                <a:cxn ang="0">
                  <a:pos x="114" y="36"/>
                </a:cxn>
                <a:cxn ang="0">
                  <a:pos x="120" y="29"/>
                </a:cxn>
                <a:cxn ang="0">
                  <a:pos x="120" y="12"/>
                </a:cxn>
                <a:cxn ang="0">
                  <a:pos x="278" y="12"/>
                </a:cxn>
                <a:cxn ang="0">
                  <a:pos x="284" y="17"/>
                </a:cxn>
                <a:cxn ang="0">
                  <a:pos x="284" y="113"/>
                </a:cxn>
                <a:cxn ang="0">
                  <a:pos x="278" y="120"/>
                </a:cxn>
                <a:cxn ang="0">
                  <a:pos x="228" y="120"/>
                </a:cxn>
                <a:cxn ang="0">
                  <a:pos x="216" y="132"/>
                </a:cxn>
                <a:cxn ang="0">
                  <a:pos x="216" y="155"/>
                </a:cxn>
                <a:cxn ang="0">
                  <a:pos x="228" y="168"/>
                </a:cxn>
                <a:cxn ang="0">
                  <a:pos x="272" y="168"/>
                </a:cxn>
                <a:cxn ang="0">
                  <a:pos x="272" y="193"/>
                </a:cxn>
                <a:cxn ang="0">
                  <a:pos x="261" y="204"/>
                </a:cxn>
                <a:cxn ang="0">
                  <a:pos x="195" y="204"/>
                </a:cxn>
                <a:cxn ang="0">
                  <a:pos x="188" y="197"/>
                </a:cxn>
                <a:cxn ang="0">
                  <a:pos x="182" y="192"/>
                </a:cxn>
                <a:cxn ang="0">
                  <a:pos x="127" y="192"/>
                </a:cxn>
                <a:cxn ang="0">
                  <a:pos x="120" y="186"/>
                </a:cxn>
                <a:cxn ang="0">
                  <a:pos x="127" y="180"/>
                </a:cxn>
                <a:cxn ang="0">
                  <a:pos x="176" y="180"/>
                </a:cxn>
                <a:cxn ang="0">
                  <a:pos x="188" y="167"/>
                </a:cxn>
                <a:cxn ang="0">
                  <a:pos x="188" y="60"/>
                </a:cxn>
                <a:cxn ang="0">
                  <a:pos x="177" y="48"/>
                </a:cxn>
                <a:cxn ang="0">
                  <a:pos x="12" y="48"/>
                </a:cxn>
                <a:cxn ang="0">
                  <a:pos x="0" y="60"/>
                </a:cxn>
                <a:cxn ang="0">
                  <a:pos x="0" y="168"/>
                </a:cxn>
                <a:cxn ang="0">
                  <a:pos x="12" y="180"/>
                </a:cxn>
                <a:cxn ang="0">
                  <a:pos x="62" y="180"/>
                </a:cxn>
                <a:cxn ang="0">
                  <a:pos x="68" y="185"/>
                </a:cxn>
                <a:cxn ang="0">
                  <a:pos x="62" y="192"/>
                </a:cxn>
                <a:cxn ang="0">
                  <a:pos x="7" y="192"/>
                </a:cxn>
                <a:cxn ang="0">
                  <a:pos x="0" y="198"/>
                </a:cxn>
                <a:cxn ang="0">
                  <a:pos x="0" y="210"/>
                </a:cxn>
                <a:cxn ang="0">
                  <a:pos x="7" y="216"/>
                </a:cxn>
                <a:cxn ang="0">
                  <a:pos x="261" y="216"/>
                </a:cxn>
                <a:cxn ang="0">
                  <a:pos x="278" y="228"/>
                </a:cxn>
                <a:cxn ang="0">
                  <a:pos x="296" y="210"/>
                </a:cxn>
                <a:cxn ang="0">
                  <a:pos x="284" y="193"/>
                </a:cxn>
                <a:cxn ang="0">
                  <a:pos x="284" y="168"/>
                </a:cxn>
                <a:cxn ang="0">
                  <a:pos x="296" y="156"/>
                </a:cxn>
                <a:cxn ang="0">
                  <a:pos x="284" y="144"/>
                </a:cxn>
                <a:cxn ang="0">
                  <a:pos x="236" y="144"/>
                </a:cxn>
                <a:cxn ang="0">
                  <a:pos x="228" y="137"/>
                </a:cxn>
                <a:cxn ang="0">
                  <a:pos x="235" y="132"/>
                </a:cxn>
                <a:cxn ang="0">
                  <a:pos x="284" y="132"/>
                </a:cxn>
                <a:cxn ang="0">
                  <a:pos x="296" y="119"/>
                </a:cxn>
                <a:cxn ang="0">
                  <a:pos x="12" y="161"/>
                </a:cxn>
                <a:cxn ang="0">
                  <a:pos x="12" y="65"/>
                </a:cxn>
                <a:cxn ang="0">
                  <a:pos x="18" y="60"/>
                </a:cxn>
                <a:cxn ang="0">
                  <a:pos x="170" y="60"/>
                </a:cxn>
                <a:cxn ang="0">
                  <a:pos x="176" y="66"/>
                </a:cxn>
                <a:cxn ang="0">
                  <a:pos x="176" y="161"/>
                </a:cxn>
                <a:cxn ang="0">
                  <a:pos x="170" y="168"/>
                </a:cxn>
                <a:cxn ang="0">
                  <a:pos x="19" y="168"/>
                </a:cxn>
                <a:cxn ang="0">
                  <a:pos x="12" y="161"/>
                </a:cxn>
              </a:cxnLst>
              <a:rect l="0" t="0" r="r" b="b"/>
              <a:pathLst>
                <a:path w="297" h="228">
                  <a:moveTo>
                    <a:pt x="296" y="119"/>
                  </a:moveTo>
                  <a:cubicBezTo>
                    <a:pt x="296" y="12"/>
                    <a:pt x="296" y="12"/>
                    <a:pt x="296" y="12"/>
                  </a:cubicBezTo>
                  <a:cubicBezTo>
                    <a:pt x="296" y="12"/>
                    <a:pt x="297" y="0"/>
                    <a:pt x="284" y="0"/>
                  </a:cubicBezTo>
                  <a:cubicBezTo>
                    <a:pt x="256" y="0"/>
                    <a:pt x="130" y="0"/>
                    <a:pt x="120" y="0"/>
                  </a:cubicBezTo>
                  <a:cubicBezTo>
                    <a:pt x="109" y="0"/>
                    <a:pt x="108" y="12"/>
                    <a:pt x="108" y="12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36"/>
                    <a:pt x="114" y="36"/>
                  </a:cubicBezTo>
                  <a:cubicBezTo>
                    <a:pt x="120" y="36"/>
                    <a:pt x="120" y="29"/>
                    <a:pt x="120" y="29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12"/>
                    <a:pt x="272" y="12"/>
                    <a:pt x="278" y="12"/>
                  </a:cubicBezTo>
                  <a:cubicBezTo>
                    <a:pt x="285" y="12"/>
                    <a:pt x="284" y="17"/>
                    <a:pt x="284" y="17"/>
                  </a:cubicBezTo>
                  <a:cubicBezTo>
                    <a:pt x="284" y="113"/>
                    <a:pt x="284" y="113"/>
                    <a:pt x="284" y="113"/>
                  </a:cubicBezTo>
                  <a:cubicBezTo>
                    <a:pt x="284" y="113"/>
                    <a:pt x="284" y="120"/>
                    <a:pt x="278" y="120"/>
                  </a:cubicBezTo>
                  <a:cubicBezTo>
                    <a:pt x="275" y="120"/>
                    <a:pt x="235" y="120"/>
                    <a:pt x="228" y="120"/>
                  </a:cubicBezTo>
                  <a:cubicBezTo>
                    <a:pt x="216" y="120"/>
                    <a:pt x="216" y="132"/>
                    <a:pt x="216" y="132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6" y="155"/>
                    <a:pt x="216" y="168"/>
                    <a:pt x="228" y="168"/>
                  </a:cubicBezTo>
                  <a:cubicBezTo>
                    <a:pt x="240" y="168"/>
                    <a:pt x="272" y="168"/>
                    <a:pt x="272" y="168"/>
                  </a:cubicBezTo>
                  <a:cubicBezTo>
                    <a:pt x="272" y="193"/>
                    <a:pt x="272" y="193"/>
                    <a:pt x="272" y="193"/>
                  </a:cubicBezTo>
                  <a:cubicBezTo>
                    <a:pt x="267" y="195"/>
                    <a:pt x="263" y="199"/>
                    <a:pt x="261" y="204"/>
                  </a:cubicBezTo>
                  <a:cubicBezTo>
                    <a:pt x="261" y="204"/>
                    <a:pt x="202" y="204"/>
                    <a:pt x="195" y="204"/>
                  </a:cubicBezTo>
                  <a:cubicBezTo>
                    <a:pt x="189" y="204"/>
                    <a:pt x="188" y="197"/>
                    <a:pt x="188" y="197"/>
                  </a:cubicBezTo>
                  <a:cubicBezTo>
                    <a:pt x="188" y="197"/>
                    <a:pt x="189" y="192"/>
                    <a:pt x="182" y="192"/>
                  </a:cubicBezTo>
                  <a:cubicBezTo>
                    <a:pt x="175" y="192"/>
                    <a:pt x="127" y="192"/>
                    <a:pt x="127" y="192"/>
                  </a:cubicBezTo>
                  <a:cubicBezTo>
                    <a:pt x="127" y="192"/>
                    <a:pt x="120" y="192"/>
                    <a:pt x="120" y="186"/>
                  </a:cubicBezTo>
                  <a:cubicBezTo>
                    <a:pt x="120" y="179"/>
                    <a:pt x="127" y="180"/>
                    <a:pt x="127" y="180"/>
                  </a:cubicBezTo>
                  <a:cubicBezTo>
                    <a:pt x="127" y="180"/>
                    <a:pt x="170" y="180"/>
                    <a:pt x="176" y="180"/>
                  </a:cubicBezTo>
                  <a:cubicBezTo>
                    <a:pt x="188" y="180"/>
                    <a:pt x="188" y="167"/>
                    <a:pt x="188" y="167"/>
                  </a:cubicBezTo>
                  <a:cubicBezTo>
                    <a:pt x="188" y="60"/>
                    <a:pt x="188" y="60"/>
                    <a:pt x="188" y="60"/>
                  </a:cubicBezTo>
                  <a:cubicBezTo>
                    <a:pt x="188" y="60"/>
                    <a:pt x="189" y="48"/>
                    <a:pt x="177" y="48"/>
                  </a:cubicBezTo>
                  <a:cubicBezTo>
                    <a:pt x="164" y="48"/>
                    <a:pt x="24" y="48"/>
                    <a:pt x="12" y="48"/>
                  </a:cubicBezTo>
                  <a:cubicBezTo>
                    <a:pt x="0" y="48"/>
                    <a:pt x="0" y="60"/>
                    <a:pt x="0" y="6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0" y="180"/>
                    <a:pt x="12" y="180"/>
                  </a:cubicBezTo>
                  <a:cubicBezTo>
                    <a:pt x="19" y="180"/>
                    <a:pt x="62" y="180"/>
                    <a:pt x="62" y="180"/>
                  </a:cubicBezTo>
                  <a:cubicBezTo>
                    <a:pt x="62" y="180"/>
                    <a:pt x="68" y="179"/>
                    <a:pt x="68" y="185"/>
                  </a:cubicBezTo>
                  <a:cubicBezTo>
                    <a:pt x="68" y="191"/>
                    <a:pt x="62" y="192"/>
                    <a:pt x="62" y="192"/>
                  </a:cubicBezTo>
                  <a:cubicBezTo>
                    <a:pt x="62" y="192"/>
                    <a:pt x="14" y="192"/>
                    <a:pt x="7" y="192"/>
                  </a:cubicBezTo>
                  <a:cubicBezTo>
                    <a:pt x="0" y="192"/>
                    <a:pt x="0" y="198"/>
                    <a:pt x="0" y="198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0" y="216"/>
                    <a:pt x="7" y="216"/>
                  </a:cubicBezTo>
                  <a:cubicBezTo>
                    <a:pt x="13" y="216"/>
                    <a:pt x="261" y="216"/>
                    <a:pt x="261" y="216"/>
                  </a:cubicBezTo>
                  <a:cubicBezTo>
                    <a:pt x="264" y="223"/>
                    <a:pt x="270" y="228"/>
                    <a:pt x="278" y="228"/>
                  </a:cubicBezTo>
                  <a:cubicBezTo>
                    <a:pt x="288" y="228"/>
                    <a:pt x="296" y="220"/>
                    <a:pt x="296" y="210"/>
                  </a:cubicBezTo>
                  <a:cubicBezTo>
                    <a:pt x="296" y="202"/>
                    <a:pt x="291" y="195"/>
                    <a:pt x="284" y="193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4" y="168"/>
                    <a:pt x="296" y="168"/>
                    <a:pt x="296" y="156"/>
                  </a:cubicBezTo>
                  <a:cubicBezTo>
                    <a:pt x="296" y="144"/>
                    <a:pt x="284" y="144"/>
                    <a:pt x="284" y="144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236" y="144"/>
                    <a:pt x="228" y="144"/>
                    <a:pt x="228" y="137"/>
                  </a:cubicBezTo>
                  <a:cubicBezTo>
                    <a:pt x="228" y="131"/>
                    <a:pt x="235" y="132"/>
                    <a:pt x="235" y="132"/>
                  </a:cubicBezTo>
                  <a:cubicBezTo>
                    <a:pt x="235" y="132"/>
                    <a:pt x="278" y="132"/>
                    <a:pt x="284" y="132"/>
                  </a:cubicBezTo>
                  <a:cubicBezTo>
                    <a:pt x="296" y="132"/>
                    <a:pt x="296" y="119"/>
                    <a:pt x="296" y="119"/>
                  </a:cubicBezTo>
                  <a:close/>
                  <a:moveTo>
                    <a:pt x="12" y="161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12" y="60"/>
                    <a:pt x="18" y="60"/>
                  </a:cubicBezTo>
                  <a:cubicBezTo>
                    <a:pt x="24" y="60"/>
                    <a:pt x="148" y="60"/>
                    <a:pt x="170" y="60"/>
                  </a:cubicBezTo>
                  <a:cubicBezTo>
                    <a:pt x="176" y="60"/>
                    <a:pt x="176" y="66"/>
                    <a:pt x="176" y="66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8"/>
                    <a:pt x="170" y="168"/>
                  </a:cubicBezTo>
                  <a:cubicBezTo>
                    <a:pt x="149" y="168"/>
                    <a:pt x="24" y="168"/>
                    <a:pt x="19" y="168"/>
                  </a:cubicBezTo>
                  <a:cubicBezTo>
                    <a:pt x="13" y="168"/>
                    <a:pt x="12" y="161"/>
                    <a:pt x="12" y="16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206546" y="4167691"/>
              <a:ext cx="170015" cy="170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78" name="直接箭头连接符 77"/>
            <p:cNvCxnSpPr/>
            <p:nvPr/>
          </p:nvCxnSpPr>
          <p:spPr>
            <a:xfrm flipH="1" flipV="1">
              <a:off x="1268758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3137493" y="2491404"/>
              <a:ext cx="567004" cy="392327"/>
              <a:chOff x="296354" y="4618221"/>
              <a:chExt cx="567004" cy="490017"/>
            </a:xfrm>
          </p:grpSpPr>
          <p:sp>
            <p:nvSpPr>
              <p:cNvPr id="88" name="棱台 87"/>
              <p:cNvSpPr/>
              <p:nvPr/>
            </p:nvSpPr>
            <p:spPr>
              <a:xfrm>
                <a:off x="296354" y="4660563"/>
                <a:ext cx="360483" cy="447675"/>
              </a:xfrm>
              <a:prstGeom prst="bevel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棱台 88"/>
              <p:cNvSpPr/>
              <p:nvPr/>
            </p:nvSpPr>
            <p:spPr>
              <a:xfrm>
                <a:off x="502875" y="4618221"/>
                <a:ext cx="360483" cy="447675"/>
              </a:xfrm>
              <a:prstGeom prst="bevel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887271" y="2937262"/>
              <a:ext cx="723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批处理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614713" y="4587278"/>
              <a:ext cx="18190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OS/360 (1964)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UNIX(1969)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92846" y="4310279"/>
              <a:ext cx="562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Arial" panose="020B0604020202020204" pitchFamily="34" charset="0"/>
                </a:rPr>
                <a:t>1956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411004" y="4539738"/>
              <a:ext cx="194462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iOS (2007)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SG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Android (2008)</a:t>
              </a:r>
            </a:p>
          </p:txBody>
        </p:sp>
        <p:cxnSp>
          <p:nvCxnSpPr>
            <p:cNvPr id="86" name="直接箭头连接符 85"/>
            <p:cNvCxnSpPr/>
            <p:nvPr/>
          </p:nvCxnSpPr>
          <p:spPr>
            <a:xfrm flipH="1" flipV="1">
              <a:off x="8068484" y="3237809"/>
              <a:ext cx="0" cy="936000"/>
            </a:xfrm>
            <a:prstGeom prst="straightConnector1">
              <a:avLst/>
            </a:prstGeom>
            <a:ln w="28575">
              <a:solidFill>
                <a:srgbClr val="65E4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5063998" y="4577901"/>
              <a:ext cx="19400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Windows (1985)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Linux (1991)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86655" y="4577901"/>
              <a:ext cx="1621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操作系统诞生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GM-NAA I/O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477" y="2461418"/>
              <a:ext cx="794152" cy="452298"/>
            </a:xfrm>
            <a:prstGeom prst="rect">
              <a:avLst/>
            </a:prstGeom>
          </p:spPr>
        </p:pic>
        <p:sp>
          <p:nvSpPr>
            <p:cNvPr id="98" name="文本框 97"/>
            <p:cNvSpPr txBox="1"/>
            <p:nvPr/>
          </p:nvSpPr>
          <p:spPr>
            <a:xfrm>
              <a:off x="724434" y="1739139"/>
              <a:ext cx="1134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替代人工塞取纸卡</a:t>
              </a: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961107" y="1739139"/>
              <a:ext cx="863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多任务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高性能</a:t>
              </a: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063998" y="1739139"/>
              <a:ext cx="148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键鼠交互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软件产业</a:t>
              </a: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7276889" y="1739139"/>
              <a:ext cx="15782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点触交互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生态入口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9460143" y="1956043"/>
              <a:ext cx="1946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赋能千行百业</a:t>
              </a:r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10419577" y="3875497"/>
            <a:ext cx="1249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从受制于人到换道超车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177029" y="5113716"/>
            <a:ext cx="100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？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764658C-42AC-41DC-90F6-909966C717E8}"/>
              </a:ext>
            </a:extLst>
          </p:cNvPr>
          <p:cNvSpPr txBox="1"/>
          <p:nvPr/>
        </p:nvSpPr>
        <p:spPr>
          <a:xfrm>
            <a:off x="537321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本页内容来自陈海波在南开大学鸿蒙俱乐部成立仪式上的报告</a:t>
            </a:r>
          </a:p>
        </p:txBody>
      </p:sp>
    </p:spTree>
    <p:extLst>
      <p:ext uri="{BB962C8B-B14F-4D97-AF65-F5344CB8AC3E}">
        <p14:creationId xmlns:p14="http://schemas.microsoft.com/office/powerpoint/2010/main" val="1551722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66">
            <a:extLst>
              <a:ext uri="{FF2B5EF4-FFF2-40B4-BE49-F238E27FC236}">
                <a16:creationId xmlns:a16="http://schemas.microsoft.com/office/drawing/2014/main" id="{3CAC6EA4-3AAA-4A45-BD31-687370899A2B}"/>
              </a:ext>
            </a:extLst>
          </p:cNvPr>
          <p:cNvCxnSpPr>
            <a:cxnSpLocks/>
          </p:cNvCxnSpPr>
          <p:nvPr/>
        </p:nvCxnSpPr>
        <p:spPr>
          <a:xfrm>
            <a:off x="321066" y="725847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67">
            <a:extLst>
              <a:ext uri="{FF2B5EF4-FFF2-40B4-BE49-F238E27FC236}">
                <a16:creationId xmlns:a16="http://schemas.microsoft.com/office/drawing/2014/main" id="{809333C9-3879-42FE-9DE9-BAA8BFF57513}"/>
              </a:ext>
            </a:extLst>
          </p:cNvPr>
          <p:cNvCxnSpPr>
            <a:cxnSpLocks/>
          </p:cNvCxnSpPr>
          <p:nvPr/>
        </p:nvCxnSpPr>
        <p:spPr>
          <a:xfrm>
            <a:off x="2837266" y="93019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68">
            <a:extLst>
              <a:ext uri="{FF2B5EF4-FFF2-40B4-BE49-F238E27FC236}">
                <a16:creationId xmlns:a16="http://schemas.microsoft.com/office/drawing/2014/main" id="{8C46A4EA-D06A-46A8-946F-5D03B807CF77}"/>
              </a:ext>
            </a:extLst>
          </p:cNvPr>
          <p:cNvCxnSpPr>
            <a:cxnSpLocks/>
          </p:cNvCxnSpPr>
          <p:nvPr/>
        </p:nvCxnSpPr>
        <p:spPr>
          <a:xfrm>
            <a:off x="1843286" y="113452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69">
            <a:extLst>
              <a:ext uri="{FF2B5EF4-FFF2-40B4-BE49-F238E27FC236}">
                <a16:creationId xmlns:a16="http://schemas.microsoft.com/office/drawing/2014/main" id="{2E5F24F3-5269-4BF6-AA35-9A23EF7E593A}"/>
              </a:ext>
            </a:extLst>
          </p:cNvPr>
          <p:cNvCxnSpPr>
            <a:cxnSpLocks/>
          </p:cNvCxnSpPr>
          <p:nvPr/>
        </p:nvCxnSpPr>
        <p:spPr>
          <a:xfrm>
            <a:off x="9537000" y="817801"/>
            <a:ext cx="1609325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70">
            <a:extLst>
              <a:ext uri="{FF2B5EF4-FFF2-40B4-BE49-F238E27FC236}">
                <a16:creationId xmlns:a16="http://schemas.microsoft.com/office/drawing/2014/main" id="{63886CC4-83FE-47B5-8CA5-5BB439A20710}"/>
              </a:ext>
            </a:extLst>
          </p:cNvPr>
          <p:cNvCxnSpPr>
            <a:cxnSpLocks/>
          </p:cNvCxnSpPr>
          <p:nvPr/>
        </p:nvCxnSpPr>
        <p:spPr>
          <a:xfrm>
            <a:off x="9851624" y="1046844"/>
            <a:ext cx="501444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71">
            <a:extLst>
              <a:ext uri="{FF2B5EF4-FFF2-40B4-BE49-F238E27FC236}">
                <a16:creationId xmlns:a16="http://schemas.microsoft.com/office/drawing/2014/main" id="{955FA2A4-E5B7-4A42-819F-55C2810A91D6}"/>
              </a:ext>
            </a:extLst>
          </p:cNvPr>
          <p:cNvCxnSpPr>
            <a:cxnSpLocks/>
          </p:cNvCxnSpPr>
          <p:nvPr/>
        </p:nvCxnSpPr>
        <p:spPr>
          <a:xfrm>
            <a:off x="10307066" y="1275317"/>
            <a:ext cx="509936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3">
            <a:extLst>
              <a:ext uri="{FF2B5EF4-FFF2-40B4-BE49-F238E27FC236}">
                <a16:creationId xmlns:a16="http://schemas.microsoft.com/office/drawing/2014/main" id="{3AF04DC7-09AB-4911-86DF-588092DA9DB3}"/>
              </a:ext>
            </a:extLst>
          </p:cNvPr>
          <p:cNvCxnSpPr>
            <a:cxnSpLocks/>
          </p:cNvCxnSpPr>
          <p:nvPr/>
        </p:nvCxnSpPr>
        <p:spPr>
          <a:xfrm>
            <a:off x="7303372" y="968727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74">
            <a:extLst>
              <a:ext uri="{FF2B5EF4-FFF2-40B4-BE49-F238E27FC236}">
                <a16:creationId xmlns:a16="http://schemas.microsoft.com/office/drawing/2014/main" id="{12BB3603-2E0E-4C59-A3FB-E75BA41B7F5D}"/>
              </a:ext>
            </a:extLst>
          </p:cNvPr>
          <p:cNvCxnSpPr>
            <a:cxnSpLocks/>
          </p:cNvCxnSpPr>
          <p:nvPr/>
        </p:nvCxnSpPr>
        <p:spPr>
          <a:xfrm>
            <a:off x="9819573" y="117307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75">
            <a:extLst>
              <a:ext uri="{FF2B5EF4-FFF2-40B4-BE49-F238E27FC236}">
                <a16:creationId xmlns:a16="http://schemas.microsoft.com/office/drawing/2014/main" id="{309EAF2C-6A8F-4273-9CB3-7B1BE8B6852E}"/>
              </a:ext>
            </a:extLst>
          </p:cNvPr>
          <p:cNvCxnSpPr>
            <a:cxnSpLocks/>
          </p:cNvCxnSpPr>
          <p:nvPr/>
        </p:nvCxnSpPr>
        <p:spPr>
          <a:xfrm>
            <a:off x="8825593" y="137740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76">
            <a:extLst>
              <a:ext uri="{FF2B5EF4-FFF2-40B4-BE49-F238E27FC236}">
                <a16:creationId xmlns:a16="http://schemas.microsoft.com/office/drawing/2014/main" id="{8C89281E-99E7-4414-9951-7B466B4B487C}"/>
              </a:ext>
            </a:extLst>
          </p:cNvPr>
          <p:cNvSpPr txBox="1"/>
          <p:nvPr/>
        </p:nvSpPr>
        <p:spPr>
          <a:xfrm>
            <a:off x="480286" y="646507"/>
            <a:ext cx="10947261" cy="52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000A5"/>
                </a:solidFill>
                <a:latin typeface="Alimama ShuHeiTi Bold" charset="-122"/>
                <a:ea typeface="Alimama ShuHeiTi Bold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43</a:t>
            </a: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款发行版通过兼容性测评</a:t>
            </a:r>
          </a:p>
        </p:txBody>
      </p:sp>
      <p:sp>
        <p:nvSpPr>
          <p:cNvPr id="12" name="标题 3">
            <a:extLst>
              <a:ext uri="{FF2B5EF4-FFF2-40B4-BE49-F238E27FC236}">
                <a16:creationId xmlns:a16="http://schemas.microsoft.com/office/drawing/2014/main" id="{A9E21DF0-390D-4BE3-8392-25918FF5D693}"/>
              </a:ext>
            </a:extLst>
          </p:cNvPr>
          <p:cNvSpPr txBox="1"/>
          <p:nvPr/>
        </p:nvSpPr>
        <p:spPr>
          <a:xfrm>
            <a:off x="2208419" y="1166429"/>
            <a:ext cx="7581464" cy="523016"/>
          </a:xfrm>
          <a:prstGeom prst="rect">
            <a:avLst/>
          </a:prstGeom>
        </p:spPr>
        <p:txBody>
          <a:bodyPr vert="horz" lIns="49984" tIns="25992" rIns="49984" bIns="25992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</a:lstStyle>
          <a:p>
            <a:pPr marL="0" marR="0" lvl="0" indent="0" algn="ctr" defTabSz="9673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99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覆盖金融、教育、交通、政务、超高清等领域</a:t>
            </a:r>
          </a:p>
        </p:txBody>
      </p:sp>
      <p:sp>
        <p:nvSpPr>
          <p:cNvPr id="13" name="文本框 78">
            <a:extLst>
              <a:ext uri="{FF2B5EF4-FFF2-40B4-BE49-F238E27FC236}">
                <a16:creationId xmlns:a16="http://schemas.microsoft.com/office/drawing/2014/main" id="{E4E825FC-A419-49ED-BEDF-D685B5791AC0}"/>
              </a:ext>
            </a:extLst>
          </p:cNvPr>
          <p:cNvSpPr txBox="1"/>
          <p:nvPr/>
        </p:nvSpPr>
        <p:spPr>
          <a:xfrm>
            <a:off x="8954108" y="6462663"/>
            <a:ext cx="2882888" cy="18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5077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数据截至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2023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日，来源</a:t>
            </a:r>
            <a:r>
              <a:rPr kumimoji="0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OpenHarmony</a:t>
            </a:r>
            <a:r>
              <a: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官网 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79">
            <a:extLst>
              <a:ext uri="{FF2B5EF4-FFF2-40B4-BE49-F238E27FC236}">
                <a16:creationId xmlns:a16="http://schemas.microsoft.com/office/drawing/2014/main" id="{C92AF19C-8181-4EE1-9225-D294FEB75156}"/>
              </a:ext>
            </a:extLst>
          </p:cNvPr>
          <p:cNvSpPr/>
          <p:nvPr/>
        </p:nvSpPr>
        <p:spPr>
          <a:xfrm>
            <a:off x="5930374" y="6265108"/>
            <a:ext cx="409924" cy="1168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57597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9" b="0" i="0" u="none" strike="noStrike" kern="0" cap="none" spc="45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kumimoji="0" lang="zh-CN" altLang="en-US" sz="1999" b="0" i="0" u="none" strike="noStrike" kern="0" cap="none" spc="45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Picture 4" descr="https://certificate-platform.obs.cn-south-1.myhuaweicloud.com/5a454469-890a-4011-b0aa-3da308aac30c.png?AccessKeyId=QCLC8CIEB95MVKMGSELZ&amp;Expires=1673939852&amp;Signature=VhH%2FsqFDdKTk19I3RR5eD0Vl9TU%3D">
            <a:extLst>
              <a:ext uri="{FF2B5EF4-FFF2-40B4-BE49-F238E27FC236}">
                <a16:creationId xmlns:a16="http://schemas.microsoft.com/office/drawing/2014/main" id="{D2FB3B1D-C966-4100-B092-74BD5408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7017" y="2222149"/>
            <a:ext cx="1027284" cy="102728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6" name="矩形 81">
            <a:extLst>
              <a:ext uri="{FF2B5EF4-FFF2-40B4-BE49-F238E27FC236}">
                <a16:creationId xmlns:a16="http://schemas.microsoft.com/office/drawing/2014/main" id="{C4131E75-8C91-4EDE-93BF-A222162D54F8}"/>
              </a:ext>
            </a:extLst>
          </p:cNvPr>
          <p:cNvSpPr/>
          <p:nvPr/>
        </p:nvSpPr>
        <p:spPr>
          <a:xfrm>
            <a:off x="6288453" y="3281714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SwanLinkOS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v2.1.0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软件发行版</a:t>
            </a:r>
          </a:p>
        </p:txBody>
      </p:sp>
      <p:pic>
        <p:nvPicPr>
          <p:cNvPr id="17" name="Picture 12" descr="https://certificate-platform.obs.cn-south-1.myhuaweicloud.com/e131f9ef-3bd6-4b88-a50f-e7b586222223.jpg?AccessKeyId=QCLC8CIEB95MVKMGSELZ&amp;Expires=1673940098&amp;Signature=nYL%2BW%2FRoFez7PcW3bZb5%2BxyxUfk%3D">
            <a:extLst>
              <a:ext uri="{FF2B5EF4-FFF2-40B4-BE49-F238E27FC236}">
                <a16:creationId xmlns:a16="http://schemas.microsoft.com/office/drawing/2014/main" id="{0433FD1B-33B2-4BDC-9AE7-5ABB00F3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851" y="4264683"/>
            <a:ext cx="1018517" cy="1018517"/>
          </a:xfrm>
          <a:prstGeom prst="roundRect">
            <a:avLst>
              <a:gd name="adj" fmla="val 5155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8" name="矩形 83">
            <a:extLst>
              <a:ext uri="{FF2B5EF4-FFF2-40B4-BE49-F238E27FC236}">
                <a16:creationId xmlns:a16="http://schemas.microsoft.com/office/drawing/2014/main" id="{CC9EF76F-9369-4B8F-804E-908FB9AC02D2}"/>
              </a:ext>
            </a:extLst>
          </p:cNvPr>
          <p:cNvSpPr/>
          <p:nvPr/>
        </p:nvSpPr>
        <p:spPr>
          <a:xfrm>
            <a:off x="921644" y="5355036"/>
            <a:ext cx="121093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证通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SecOS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IoT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Picture 14" descr="https://certificate-platform.obs.cn-south-1.myhuaweicloud.com/0fc91a15-39b9-4430-905b-1acc2ad4aca6.png?AccessKeyId=QCLC8CIEB95MVKMGSELZ&amp;Expires=1673940098&amp;Signature=7JLSCplTo5u5aPfKE0NNrz2WpDs%3D">
            <a:extLst>
              <a:ext uri="{FF2B5EF4-FFF2-40B4-BE49-F238E27FC236}">
                <a16:creationId xmlns:a16="http://schemas.microsoft.com/office/drawing/2014/main" id="{2A85933C-1D5A-41C1-A84E-226C5B41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2914" y="2215221"/>
            <a:ext cx="1028391" cy="1028391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0" name="矩形 85">
            <a:extLst>
              <a:ext uri="{FF2B5EF4-FFF2-40B4-BE49-F238E27FC236}">
                <a16:creationId xmlns:a16="http://schemas.microsoft.com/office/drawing/2014/main" id="{C7700A44-371B-42BE-A18A-0A575930E069}"/>
              </a:ext>
            </a:extLst>
          </p:cNvPr>
          <p:cNvSpPr/>
          <p:nvPr/>
        </p:nvSpPr>
        <p:spPr>
          <a:xfrm>
            <a:off x="874904" y="3275339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FlyHongOS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Lite V1.0.0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</a:p>
        </p:txBody>
      </p:sp>
      <p:pic>
        <p:nvPicPr>
          <p:cNvPr id="21" name="Picture 18" descr="https://certificate-platform.obs.cn-south-1.myhuaweicloud.com/1975f9f3-1073-4b82-a5ff-dba69806a1a9.png?AccessKeyId=QCLC8CIEB95MVKMGSELZ&amp;Expires=1673940271&amp;Signature=WX9gZl5XRhi0nwtRUupLMGkTmZM%3D">
            <a:extLst>
              <a:ext uri="{FF2B5EF4-FFF2-40B4-BE49-F238E27FC236}">
                <a16:creationId xmlns:a16="http://schemas.microsoft.com/office/drawing/2014/main" id="{2A8A2837-828F-44AD-A6B1-26727AFB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2873" y="4259825"/>
            <a:ext cx="1028233" cy="1028233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2" name="矩形 87">
            <a:extLst>
              <a:ext uri="{FF2B5EF4-FFF2-40B4-BE49-F238E27FC236}">
                <a16:creationId xmlns:a16="http://schemas.microsoft.com/office/drawing/2014/main" id="{F701FD26-AADC-4022-B02F-99E4F95173C5}"/>
              </a:ext>
            </a:extLst>
          </p:cNvPr>
          <p:cNvSpPr/>
          <p:nvPr/>
        </p:nvSpPr>
        <p:spPr>
          <a:xfrm>
            <a:off x="3594782" y="5355036"/>
            <a:ext cx="1304410" cy="55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深开鸿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KaiHongOS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Things V1.0.0.0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教育软件发行版</a:t>
            </a:r>
          </a:p>
        </p:txBody>
      </p:sp>
      <p:pic>
        <p:nvPicPr>
          <p:cNvPr id="23" name="Picture 20" descr="https://certificate-platform.obs.cn-south-1.myhuaweicloud.com/1975f9f3-1073-4b82-a5ff-dba69806a1a9.png?AccessKeyId=QCLC8CIEB95MVKMGSELZ&amp;Expires=1673940271&amp;Signature=WX9gZl5XRhi0nwtRUupLMGkTmZM%3D">
            <a:extLst>
              <a:ext uri="{FF2B5EF4-FFF2-40B4-BE49-F238E27FC236}">
                <a16:creationId xmlns:a16="http://schemas.microsoft.com/office/drawing/2014/main" id="{2AFE42B2-0742-4820-966F-64B9FC91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9386" y="2215300"/>
            <a:ext cx="1028233" cy="1028233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4" name="矩形 89">
            <a:extLst>
              <a:ext uri="{FF2B5EF4-FFF2-40B4-BE49-F238E27FC236}">
                <a16:creationId xmlns:a16="http://schemas.microsoft.com/office/drawing/2014/main" id="{B44F780B-9970-4BD1-990E-0C0D6A11BA81}"/>
              </a:ext>
            </a:extLst>
          </p:cNvPr>
          <p:cNvSpPr/>
          <p:nvPr/>
        </p:nvSpPr>
        <p:spPr>
          <a:xfrm>
            <a:off x="2101297" y="3275339"/>
            <a:ext cx="1304410" cy="545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深开鸿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KaihongOS Things v1.0.0.0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金融软件发行版</a:t>
            </a:r>
          </a:p>
        </p:txBody>
      </p:sp>
      <p:pic>
        <p:nvPicPr>
          <p:cNvPr id="25" name="Picture 22" descr="https://certificate-platform.obs.cn-south-1.myhuaweicloud.com/f744d38e-3f89-46d6-85cf-296ed20b10e6.jpg?AccessKeyId=QCLC8CIEB95MVKMGSELZ&amp;Expires=1673940380&amp;Signature=8sbFKbKiQDTav%2FnUWQlyyuKJ0rA%3D">
            <a:extLst>
              <a:ext uri="{FF2B5EF4-FFF2-40B4-BE49-F238E27FC236}">
                <a16:creationId xmlns:a16="http://schemas.microsoft.com/office/drawing/2014/main" id="{5839FB46-7684-4B57-9FE4-F2EFD52D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386" y="4259825"/>
            <a:ext cx="1028233" cy="1028233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6" name="矩形 91">
            <a:extLst>
              <a:ext uri="{FF2B5EF4-FFF2-40B4-BE49-F238E27FC236}">
                <a16:creationId xmlns:a16="http://schemas.microsoft.com/office/drawing/2014/main" id="{31EFBD90-50B3-49A4-A9C0-CC7C3431477A}"/>
              </a:ext>
            </a:extLst>
          </p:cNvPr>
          <p:cNvSpPr/>
          <p:nvPr/>
        </p:nvSpPr>
        <p:spPr>
          <a:xfrm>
            <a:off x="2101297" y="5355036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HiHopeOS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7" name="Picture 24" descr="https://certificate-platform.obs.cn-south-1.myhuaweicloud.com/8f808d46-500e-4335-b452-c2b6c5af2736.jpg?AccessKeyId=QCLC8CIEB95MVKMGSELZ&amp;Expires=1673940380&amp;Signature=SNoik0ESAPQbSVUXTQW4VZ4valM%3D">
            <a:extLst>
              <a:ext uri="{FF2B5EF4-FFF2-40B4-BE49-F238E27FC236}">
                <a16:creationId xmlns:a16="http://schemas.microsoft.com/office/drawing/2014/main" id="{55983F35-DA94-437B-B251-98B03FFA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11857" y="2215221"/>
            <a:ext cx="1018517" cy="1018517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28" name="矩形 93">
            <a:extLst>
              <a:ext uri="{FF2B5EF4-FFF2-40B4-BE49-F238E27FC236}">
                <a16:creationId xmlns:a16="http://schemas.microsoft.com/office/drawing/2014/main" id="{70606634-2E14-4398-8FCC-DCE357B033A5}"/>
              </a:ext>
            </a:extLst>
          </p:cNvPr>
          <p:cNvSpPr/>
          <p:nvPr/>
        </p:nvSpPr>
        <p:spPr>
          <a:xfrm>
            <a:off x="4911857" y="3305574"/>
            <a:ext cx="1018517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HiHopeOS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9" name="Picture 26" descr="https://certificate-platform.obs.cn-south-1.myhuaweicloud.com/726a23f0-e11b-4ed0-85af-e63998634b76.jpg?AccessKeyId=QCLC8CIEB95MVKMGSELZ&amp;Expires=1673940512&amp;Signature=HiLAIe5HM4s2dVh7qQh%2BpDO2bh0%3D">
            <a:extLst>
              <a:ext uri="{FF2B5EF4-FFF2-40B4-BE49-F238E27FC236}">
                <a16:creationId xmlns:a16="http://schemas.microsoft.com/office/drawing/2014/main" id="{F8F6BDD3-60A2-4339-92B4-CAC8A594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3945" y="2216372"/>
            <a:ext cx="1026086" cy="1026086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0" name="矩形 95">
            <a:extLst>
              <a:ext uri="{FF2B5EF4-FFF2-40B4-BE49-F238E27FC236}">
                <a16:creationId xmlns:a16="http://schemas.microsoft.com/office/drawing/2014/main" id="{74832D8F-6C2B-4F74-A2B3-04B4D788C1AF}"/>
              </a:ext>
            </a:extLst>
          </p:cNvPr>
          <p:cNvSpPr/>
          <p:nvPr/>
        </p:nvSpPr>
        <p:spPr>
          <a:xfrm>
            <a:off x="3594782" y="3275339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开鸿智谷教育在鸿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1" name="Picture 28" descr="https://certificate-platform.obs.cn-south-1.myhuaweicloud.com/256562c8-a709-46d6-8d25-01b17cdbf2cf.jpg?AccessKeyId=QCLC8CIEB95MVKMGSELZ&amp;Expires=1673940512&amp;Signature=ZhI%2BSCXhfOSZGTQb2d1ew79viz0%3D">
            <a:extLst>
              <a:ext uri="{FF2B5EF4-FFF2-40B4-BE49-F238E27FC236}">
                <a16:creationId xmlns:a16="http://schemas.microsoft.com/office/drawing/2014/main" id="{204A9082-3B57-468A-9F29-29A6BF38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40031" y="4256653"/>
            <a:ext cx="1018618" cy="1018618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2" name="矩形 97">
            <a:extLst>
              <a:ext uri="{FF2B5EF4-FFF2-40B4-BE49-F238E27FC236}">
                <a16:creationId xmlns:a16="http://schemas.microsoft.com/office/drawing/2014/main" id="{9A660860-E149-4A77-8BD0-483107B8672B}"/>
              </a:ext>
            </a:extLst>
          </p:cNvPr>
          <p:cNvSpPr/>
          <p:nvPr/>
        </p:nvSpPr>
        <p:spPr>
          <a:xfrm>
            <a:off x="6297135" y="5347058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开鸿智谷公路在鸿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矩形 98">
            <a:extLst>
              <a:ext uri="{FF2B5EF4-FFF2-40B4-BE49-F238E27FC236}">
                <a16:creationId xmlns:a16="http://schemas.microsoft.com/office/drawing/2014/main" id="{5DE2A6AF-80B8-417F-B404-459455D7D292}"/>
              </a:ext>
            </a:extLst>
          </p:cNvPr>
          <p:cNvSpPr/>
          <p:nvPr/>
        </p:nvSpPr>
        <p:spPr>
          <a:xfrm>
            <a:off x="4768909" y="3795486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江苏润和软件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sp>
        <p:nvSpPr>
          <p:cNvPr id="34" name="矩形 99">
            <a:extLst>
              <a:ext uri="{FF2B5EF4-FFF2-40B4-BE49-F238E27FC236}">
                <a16:creationId xmlns:a16="http://schemas.microsoft.com/office/drawing/2014/main" id="{1BAE94C7-9BBE-4A61-A1DD-091A98D740F0}"/>
              </a:ext>
            </a:extLst>
          </p:cNvPr>
          <p:cNvSpPr/>
          <p:nvPr/>
        </p:nvSpPr>
        <p:spPr>
          <a:xfrm>
            <a:off x="2101297" y="5844948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江苏润和软件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sp>
        <p:nvSpPr>
          <p:cNvPr id="35" name="矩形 100">
            <a:extLst>
              <a:ext uri="{FF2B5EF4-FFF2-40B4-BE49-F238E27FC236}">
                <a16:creationId xmlns:a16="http://schemas.microsoft.com/office/drawing/2014/main" id="{D2B546CA-5C9F-4CD9-B26D-F883EE4ADEF0}"/>
              </a:ext>
            </a:extLst>
          </p:cNvPr>
          <p:cNvSpPr/>
          <p:nvPr/>
        </p:nvSpPr>
        <p:spPr>
          <a:xfrm>
            <a:off x="874904" y="377444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福州汇思博信息技术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有限公司</a:t>
            </a:r>
          </a:p>
        </p:txBody>
      </p:sp>
      <p:sp>
        <p:nvSpPr>
          <p:cNvPr id="36" name="矩形 101">
            <a:extLst>
              <a:ext uri="{FF2B5EF4-FFF2-40B4-BE49-F238E27FC236}">
                <a16:creationId xmlns:a16="http://schemas.microsoft.com/office/drawing/2014/main" id="{E7E379AD-FF44-4E52-B48E-1765D405B92F}"/>
              </a:ext>
            </a:extLst>
          </p:cNvPr>
          <p:cNvSpPr/>
          <p:nvPr/>
        </p:nvSpPr>
        <p:spPr>
          <a:xfrm>
            <a:off x="874904" y="5844948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深圳市证通电子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sp>
        <p:nvSpPr>
          <p:cNvPr id="37" name="矩形 102">
            <a:extLst>
              <a:ext uri="{FF2B5EF4-FFF2-40B4-BE49-F238E27FC236}">
                <a16:creationId xmlns:a16="http://schemas.microsoft.com/office/drawing/2014/main" id="{962F0AF3-903D-47E2-B8EE-86B94EF806A8}"/>
              </a:ext>
            </a:extLst>
          </p:cNvPr>
          <p:cNvSpPr/>
          <p:nvPr/>
        </p:nvSpPr>
        <p:spPr>
          <a:xfrm>
            <a:off x="3594782" y="5844948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深圳开鸿数字产业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38" name="矩形 103">
            <a:extLst>
              <a:ext uri="{FF2B5EF4-FFF2-40B4-BE49-F238E27FC236}">
                <a16:creationId xmlns:a16="http://schemas.microsoft.com/office/drawing/2014/main" id="{A12A2A6E-4A08-4769-81AF-6597201DAF93}"/>
              </a:ext>
            </a:extLst>
          </p:cNvPr>
          <p:cNvSpPr/>
          <p:nvPr/>
        </p:nvSpPr>
        <p:spPr>
          <a:xfrm>
            <a:off x="2101297" y="377444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深圳开鸿数字产业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39" name="矩形 104">
            <a:extLst>
              <a:ext uri="{FF2B5EF4-FFF2-40B4-BE49-F238E27FC236}">
                <a16:creationId xmlns:a16="http://schemas.microsoft.com/office/drawing/2014/main" id="{4E05B68D-0E19-4A4C-BBD6-6D8666F962D9}"/>
              </a:ext>
            </a:extLst>
          </p:cNvPr>
          <p:cNvSpPr/>
          <p:nvPr/>
        </p:nvSpPr>
        <p:spPr>
          <a:xfrm>
            <a:off x="6288453" y="3780819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鸿湖万联（江苏）科技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40" name="矩形 158">
            <a:extLst>
              <a:ext uri="{FF2B5EF4-FFF2-40B4-BE49-F238E27FC236}">
                <a16:creationId xmlns:a16="http://schemas.microsoft.com/office/drawing/2014/main" id="{CE71DE31-4C43-4DAC-B145-19D850670C43}"/>
              </a:ext>
            </a:extLst>
          </p:cNvPr>
          <p:cNvSpPr/>
          <p:nvPr/>
        </p:nvSpPr>
        <p:spPr>
          <a:xfrm>
            <a:off x="6297135" y="5836971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湖南开鸿智谷数字产业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41" name="矩形 160">
            <a:extLst>
              <a:ext uri="{FF2B5EF4-FFF2-40B4-BE49-F238E27FC236}">
                <a16:creationId xmlns:a16="http://schemas.microsoft.com/office/drawing/2014/main" id="{F98CD0B0-2641-4215-8D76-889A850B61BA}"/>
              </a:ext>
            </a:extLst>
          </p:cNvPr>
          <p:cNvSpPr/>
          <p:nvPr/>
        </p:nvSpPr>
        <p:spPr>
          <a:xfrm>
            <a:off x="3594782" y="377444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湖南开鸿智谷数字产业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sp>
        <p:nvSpPr>
          <p:cNvPr id="42" name="圆角矩形 79">
            <a:extLst>
              <a:ext uri="{FF2B5EF4-FFF2-40B4-BE49-F238E27FC236}">
                <a16:creationId xmlns:a16="http://schemas.microsoft.com/office/drawing/2014/main" id="{D4BD45DE-1753-43BB-A1D6-0D51B6B07D6B}"/>
              </a:ext>
            </a:extLst>
          </p:cNvPr>
          <p:cNvSpPr/>
          <p:nvPr/>
        </p:nvSpPr>
        <p:spPr>
          <a:xfrm>
            <a:off x="9049496" y="1713545"/>
            <a:ext cx="2239073" cy="354764"/>
          </a:xfrm>
          <a:prstGeom prst="roundRect">
            <a:avLst>
              <a:gd name="adj" fmla="val 3790"/>
            </a:avLst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圆角矩形 80">
            <a:extLst>
              <a:ext uri="{FF2B5EF4-FFF2-40B4-BE49-F238E27FC236}">
                <a16:creationId xmlns:a16="http://schemas.microsoft.com/office/drawing/2014/main" id="{CD23F42A-D6CB-4237-AC1D-68DDC186E3D9}"/>
              </a:ext>
            </a:extLst>
          </p:cNvPr>
          <p:cNvSpPr/>
          <p:nvPr/>
        </p:nvSpPr>
        <p:spPr>
          <a:xfrm>
            <a:off x="6417204" y="1713545"/>
            <a:ext cx="2189666" cy="354764"/>
          </a:xfrm>
          <a:prstGeom prst="roundRect">
            <a:avLst>
              <a:gd name="adj" fmla="val 10228"/>
            </a:avLst>
          </a:prstGeom>
          <a:solidFill>
            <a:srgbClr val="00A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圆角矩形 81">
            <a:extLst>
              <a:ext uri="{FF2B5EF4-FFF2-40B4-BE49-F238E27FC236}">
                <a16:creationId xmlns:a16="http://schemas.microsoft.com/office/drawing/2014/main" id="{0EE0AF13-D414-448C-9532-089B8792F6BC}"/>
              </a:ext>
            </a:extLst>
          </p:cNvPr>
          <p:cNvSpPr/>
          <p:nvPr/>
        </p:nvSpPr>
        <p:spPr>
          <a:xfrm>
            <a:off x="3730371" y="1713545"/>
            <a:ext cx="2243646" cy="354764"/>
          </a:xfrm>
          <a:prstGeom prst="roundRect">
            <a:avLst>
              <a:gd name="adj" fmla="val 7546"/>
            </a:avLst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174">
            <a:extLst>
              <a:ext uri="{FF2B5EF4-FFF2-40B4-BE49-F238E27FC236}">
                <a16:creationId xmlns:a16="http://schemas.microsoft.com/office/drawing/2014/main" id="{1630EE02-75E8-4685-8935-868BB5E118A8}"/>
              </a:ext>
            </a:extLst>
          </p:cNvPr>
          <p:cNvSpPr/>
          <p:nvPr/>
        </p:nvSpPr>
        <p:spPr>
          <a:xfrm>
            <a:off x="6416643" y="1713545"/>
            <a:ext cx="2186553" cy="354765"/>
          </a:xfrm>
          <a:prstGeom prst="rect">
            <a:avLst/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交通、政务</a:t>
            </a:r>
          </a:p>
        </p:txBody>
      </p:sp>
      <p:sp>
        <p:nvSpPr>
          <p:cNvPr id="46" name="矩形 175">
            <a:extLst>
              <a:ext uri="{FF2B5EF4-FFF2-40B4-BE49-F238E27FC236}">
                <a16:creationId xmlns:a16="http://schemas.microsoft.com/office/drawing/2014/main" id="{5E080C10-EF5F-4635-95A6-92CFC91FE1C8}"/>
              </a:ext>
            </a:extLst>
          </p:cNvPr>
          <p:cNvSpPr/>
          <p:nvPr/>
        </p:nvSpPr>
        <p:spPr>
          <a:xfrm>
            <a:off x="9054961" y="1713545"/>
            <a:ext cx="2233608" cy="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超高清、公共安全</a:t>
            </a:r>
          </a:p>
        </p:txBody>
      </p:sp>
      <p:sp>
        <p:nvSpPr>
          <p:cNvPr id="47" name="矩形 176">
            <a:extLst>
              <a:ext uri="{FF2B5EF4-FFF2-40B4-BE49-F238E27FC236}">
                <a16:creationId xmlns:a16="http://schemas.microsoft.com/office/drawing/2014/main" id="{A5863765-6B7B-4077-958C-C58520C3F3EF}"/>
              </a:ext>
            </a:extLst>
          </p:cNvPr>
          <p:cNvSpPr/>
          <p:nvPr/>
        </p:nvSpPr>
        <p:spPr>
          <a:xfrm>
            <a:off x="3909778" y="1713545"/>
            <a:ext cx="1884829" cy="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</a:t>
            </a:r>
          </a:p>
        </p:txBody>
      </p:sp>
      <p:sp>
        <p:nvSpPr>
          <p:cNvPr id="48" name="圆角矩形 98">
            <a:extLst>
              <a:ext uri="{FF2B5EF4-FFF2-40B4-BE49-F238E27FC236}">
                <a16:creationId xmlns:a16="http://schemas.microsoft.com/office/drawing/2014/main" id="{AD65B99F-E065-470B-970C-995D22AB3A87}"/>
              </a:ext>
            </a:extLst>
          </p:cNvPr>
          <p:cNvSpPr/>
          <p:nvPr/>
        </p:nvSpPr>
        <p:spPr>
          <a:xfrm>
            <a:off x="1019375" y="1713545"/>
            <a:ext cx="2263190" cy="354764"/>
          </a:xfrm>
          <a:prstGeom prst="roundRect">
            <a:avLst>
              <a:gd name="adj" fmla="val 5936"/>
            </a:avLst>
          </a:prstGeom>
          <a:solidFill>
            <a:srgbClr val="48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178">
            <a:extLst>
              <a:ext uri="{FF2B5EF4-FFF2-40B4-BE49-F238E27FC236}">
                <a16:creationId xmlns:a16="http://schemas.microsoft.com/office/drawing/2014/main" id="{708929BC-E400-4F46-B742-585090397A32}"/>
              </a:ext>
            </a:extLst>
          </p:cNvPr>
          <p:cNvSpPr/>
          <p:nvPr/>
        </p:nvSpPr>
        <p:spPr>
          <a:xfrm>
            <a:off x="1498765" y="1713545"/>
            <a:ext cx="1304410" cy="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</a:p>
        </p:txBody>
      </p:sp>
      <p:pic>
        <p:nvPicPr>
          <p:cNvPr id="50" name="Picture 16" descr="https://certificate-platform.obs.cn-south-1.myhuaweicloud.com/b8e8e839-6e84-4e7a-a754-0a560196c926.jpg?AccessKeyId=QCLC8CIEB95MVKMGSELZ&amp;Expires=1673940195&amp;Signature=2h4le%2FpfOL8cRhAgofjOsZdoAdw%3D">
            <a:extLst>
              <a:ext uri="{FF2B5EF4-FFF2-40B4-BE49-F238E27FC236}">
                <a16:creationId xmlns:a16="http://schemas.microsoft.com/office/drawing/2014/main" id="{2B41F01F-DCA4-48A2-9F35-0B9D9F8C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64846" y="2225054"/>
            <a:ext cx="1018924" cy="101892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1" name="矩形 180">
            <a:extLst>
              <a:ext uri="{FF2B5EF4-FFF2-40B4-BE49-F238E27FC236}">
                <a16:creationId xmlns:a16="http://schemas.microsoft.com/office/drawing/2014/main" id="{D1AD2108-22A4-45A1-81B4-68CDF669CF29}"/>
              </a:ext>
            </a:extLst>
          </p:cNvPr>
          <p:cNvSpPr/>
          <p:nvPr/>
        </p:nvSpPr>
        <p:spPr>
          <a:xfrm>
            <a:off x="10122103" y="3280441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HoloCeneOS V1.0 </a:t>
            </a:r>
          </a:p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超高清软件发行版</a:t>
            </a:r>
          </a:p>
        </p:txBody>
      </p:sp>
      <p:sp>
        <p:nvSpPr>
          <p:cNvPr id="52" name="矩形 181">
            <a:extLst>
              <a:ext uri="{FF2B5EF4-FFF2-40B4-BE49-F238E27FC236}">
                <a16:creationId xmlns:a16="http://schemas.microsoft.com/office/drawing/2014/main" id="{F8606866-7D89-4167-A3A4-D576BC068CFE}"/>
              </a:ext>
            </a:extLst>
          </p:cNvPr>
          <p:cNvSpPr/>
          <p:nvPr/>
        </p:nvSpPr>
        <p:spPr>
          <a:xfrm>
            <a:off x="10112177" y="3791493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广东九联科技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股份有限公司</a:t>
            </a:r>
          </a:p>
        </p:txBody>
      </p:sp>
      <p:pic>
        <p:nvPicPr>
          <p:cNvPr id="53" name="Picture 2" descr="https://certificate-platform.obs.cn-south-1.myhuaweicloud.com/0a113bd8-d9a5-42ee-84e2-259c42adb556.jpg?AccessKeyId=QCLC8CIEB95MVKMGSELZ&amp;Expires=1696928542&amp;Signature=IHRdo%2Byvsl34c7CeyhsgDE5eFlY%3D">
            <a:extLst>
              <a:ext uri="{FF2B5EF4-FFF2-40B4-BE49-F238E27FC236}">
                <a16:creationId xmlns:a16="http://schemas.microsoft.com/office/drawing/2014/main" id="{5FFC76DE-5049-41BA-BC9F-4B5D6931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89274" y="4262154"/>
            <a:ext cx="1028796" cy="1028796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4" name="矩形 183">
            <a:extLst>
              <a:ext uri="{FF2B5EF4-FFF2-40B4-BE49-F238E27FC236}">
                <a16:creationId xmlns:a16="http://schemas.microsoft.com/office/drawing/2014/main" id="{05BF42E1-5B1B-4D5E-B295-76A4652E664F}"/>
              </a:ext>
            </a:extLst>
          </p:cNvPr>
          <p:cNvSpPr/>
          <p:nvPr/>
        </p:nvSpPr>
        <p:spPr>
          <a:xfrm>
            <a:off x="4987592" y="5849313"/>
            <a:ext cx="836044" cy="38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福州比特元科技有限公司</a:t>
            </a:r>
          </a:p>
        </p:txBody>
      </p:sp>
      <p:sp>
        <p:nvSpPr>
          <p:cNvPr id="55" name="矩形 184">
            <a:extLst>
              <a:ext uri="{FF2B5EF4-FFF2-40B4-BE49-F238E27FC236}">
                <a16:creationId xmlns:a16="http://schemas.microsoft.com/office/drawing/2014/main" id="{B93742CC-2E79-4DB1-BA80-BE44FD86B258}"/>
              </a:ext>
            </a:extLst>
          </p:cNvPr>
          <p:cNvSpPr/>
          <p:nvPr/>
        </p:nvSpPr>
        <p:spPr>
          <a:xfrm>
            <a:off x="4867916" y="5422961"/>
            <a:ext cx="1055029" cy="36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BitMetaOS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智慧教育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56" name="Picture 2" descr="https://certificate-platform.obs.cn-south-1.myhuaweicloud.com/0bad2faa-b376-45cf-8b73-066018eae3e7.jpg?AccessKeyId=QCLC8CIEB95MVKMGSELZ&amp;Expires=1696929084&amp;Signature=BhktKPf8VxWAe2DqW5gEWqrbUyQ%3D">
            <a:extLst>
              <a:ext uri="{FF2B5EF4-FFF2-40B4-BE49-F238E27FC236}">
                <a16:creationId xmlns:a16="http://schemas.microsoft.com/office/drawing/2014/main" id="{180F9141-429D-474D-AD28-72506D91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75913" y="2222150"/>
            <a:ext cx="1027284" cy="1034213"/>
          </a:xfrm>
          <a:prstGeom prst="rect">
            <a:avLst/>
          </a:prstGeom>
          <a:noFill/>
        </p:spPr>
      </p:pic>
      <p:sp>
        <p:nvSpPr>
          <p:cNvPr id="57" name="矩形 186">
            <a:extLst>
              <a:ext uri="{FF2B5EF4-FFF2-40B4-BE49-F238E27FC236}">
                <a16:creationId xmlns:a16="http://schemas.microsoft.com/office/drawing/2014/main" id="{42D89501-C6E6-4161-AD23-FC83F183AD37}"/>
              </a:ext>
            </a:extLst>
          </p:cNvPr>
          <p:cNvSpPr/>
          <p:nvPr/>
        </p:nvSpPr>
        <p:spPr>
          <a:xfrm>
            <a:off x="7445404" y="3285427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云交科路鸿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发行版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矩形 187">
            <a:extLst>
              <a:ext uri="{FF2B5EF4-FFF2-40B4-BE49-F238E27FC236}">
                <a16:creationId xmlns:a16="http://schemas.microsoft.com/office/drawing/2014/main" id="{5DA87BD3-9601-4A06-B9EB-37919B045865}"/>
              </a:ext>
            </a:extLst>
          </p:cNvPr>
          <p:cNvSpPr/>
          <p:nvPr/>
        </p:nvSpPr>
        <p:spPr>
          <a:xfrm>
            <a:off x="7445404" y="3784531"/>
            <a:ext cx="1304410" cy="3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云南省交通科学研究院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有限公司</a:t>
            </a:r>
          </a:p>
        </p:txBody>
      </p:sp>
      <p:pic>
        <p:nvPicPr>
          <p:cNvPr id="59" name="Picture 2" descr="https://certificate-platform.obs.cn-south-1.myhuaweicloud.com/3d0c2b55-bbb2-4142-a2d3-55f5b9f59ccf.jpg?AccessKeyId=QCLC8CIEB95MVKMGSELZ&amp;Expires=1673939852&amp;Signature=1%2Fyhp6cjfnzsA5bqvZT0lqPpBtI%3D">
            <a:extLst>
              <a:ext uri="{FF2B5EF4-FFF2-40B4-BE49-F238E27FC236}">
                <a16:creationId xmlns:a16="http://schemas.microsoft.com/office/drawing/2014/main" id="{1AE9497A-CF55-4BB3-898E-0C64C5B8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54961" y="2222149"/>
            <a:ext cx="1014874" cy="101487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60" name="矩形 189">
            <a:extLst>
              <a:ext uri="{FF2B5EF4-FFF2-40B4-BE49-F238E27FC236}">
                <a16:creationId xmlns:a16="http://schemas.microsoft.com/office/drawing/2014/main" id="{FD070459-46CB-4D24-8FBB-5E486CA55555}"/>
              </a:ext>
            </a:extLst>
          </p:cNvPr>
          <p:cNvSpPr/>
          <p:nvPr/>
        </p:nvSpPr>
        <p:spPr>
          <a:xfrm>
            <a:off x="8910192" y="3275510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SwanLinkOS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商显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v2.0.0 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软件发行版</a:t>
            </a:r>
          </a:p>
        </p:txBody>
      </p:sp>
      <p:sp>
        <p:nvSpPr>
          <p:cNvPr id="61" name="矩形 190">
            <a:extLst>
              <a:ext uri="{FF2B5EF4-FFF2-40B4-BE49-F238E27FC236}">
                <a16:creationId xmlns:a16="http://schemas.microsoft.com/office/drawing/2014/main" id="{3C6F892D-57E1-4DEF-B2C8-3E6DD7BB7A56}"/>
              </a:ext>
            </a:extLst>
          </p:cNvPr>
          <p:cNvSpPr/>
          <p:nvPr/>
        </p:nvSpPr>
        <p:spPr>
          <a:xfrm>
            <a:off x="8910192" y="3790585"/>
            <a:ext cx="1304410" cy="38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鸿湖万联（江苏）科技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发展有限公司</a:t>
            </a:r>
          </a:p>
        </p:txBody>
      </p:sp>
      <p:pic>
        <p:nvPicPr>
          <p:cNvPr id="62" name="Picture 2" descr="https://certificate-platform.obs.cn-south-1.myhuaweicloud.com/cf469e90-cd85-4028-a375-dc77edcc722e.png?AccessKeyId=QCLC8CIEB95MVKMGSELZ&amp;Expires=1684892414&amp;Signature=E%2F8aYlXYahIrhSLOwmEdoqraYao%3D">
            <a:extLst>
              <a:ext uri="{FF2B5EF4-FFF2-40B4-BE49-F238E27FC236}">
                <a16:creationId xmlns:a16="http://schemas.microsoft.com/office/drawing/2014/main" id="{A88179C9-0074-4073-AE54-B682226C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090483" y="4259542"/>
            <a:ext cx="1027283" cy="1018004"/>
          </a:xfrm>
          <a:prstGeom prst="rect">
            <a:avLst/>
          </a:prstGeom>
          <a:noFill/>
        </p:spPr>
      </p:pic>
      <p:sp>
        <p:nvSpPr>
          <p:cNvPr id="63" name="矩形 192">
            <a:extLst>
              <a:ext uri="{FF2B5EF4-FFF2-40B4-BE49-F238E27FC236}">
                <a16:creationId xmlns:a16="http://schemas.microsoft.com/office/drawing/2014/main" id="{58D81944-2BB8-4BAF-A4B8-3EB5BC91660F}"/>
              </a:ext>
            </a:extLst>
          </p:cNvPr>
          <p:cNvSpPr/>
          <p:nvPr/>
        </p:nvSpPr>
        <p:spPr>
          <a:xfrm>
            <a:off x="8991047" y="5355925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ZH-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metaOS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公共安全发行版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矩形 193">
            <a:extLst>
              <a:ext uri="{FF2B5EF4-FFF2-40B4-BE49-F238E27FC236}">
                <a16:creationId xmlns:a16="http://schemas.microsoft.com/office/drawing/2014/main" id="{5F237ACE-EFC2-45A8-A218-EC5402BD8DF4}"/>
              </a:ext>
            </a:extLst>
          </p:cNvPr>
          <p:cNvSpPr/>
          <p:nvPr/>
        </p:nvSpPr>
        <p:spPr>
          <a:xfrm>
            <a:off x="9070828" y="5845836"/>
            <a:ext cx="1144851" cy="38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深圳鸿元智通科技有限公司</a:t>
            </a:r>
          </a:p>
        </p:txBody>
      </p:sp>
      <p:pic>
        <p:nvPicPr>
          <p:cNvPr id="65" name="Picture 4" descr="https://certificate-platform.obs.cn-south-1.myhuaweicloud.com/08e0668c-f31d-4d5e-ab66-ee1245edd618.jpg?AccessKeyId=QCLC8CIEB95MVKMGSELZ&amp;Expires=1696930608&amp;Signature=qL9IvsgXhG4E%2F%2F3tQopLRr4%2BxAI%3D">
            <a:extLst>
              <a:ext uri="{FF2B5EF4-FFF2-40B4-BE49-F238E27FC236}">
                <a16:creationId xmlns:a16="http://schemas.microsoft.com/office/drawing/2014/main" id="{8446EB2F-561A-4BC2-BCF0-3793403D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266875" y="4259542"/>
            <a:ext cx="1021695" cy="1018004"/>
          </a:xfrm>
          <a:prstGeom prst="rect">
            <a:avLst/>
          </a:prstGeom>
          <a:noFill/>
        </p:spPr>
      </p:pic>
      <p:sp>
        <p:nvSpPr>
          <p:cNvPr id="66" name="矩形 195">
            <a:extLst>
              <a:ext uri="{FF2B5EF4-FFF2-40B4-BE49-F238E27FC236}">
                <a16:creationId xmlns:a16="http://schemas.microsoft.com/office/drawing/2014/main" id="{8AD1B287-F7FA-404E-8C64-E219AB2ADE2B}"/>
              </a:ext>
            </a:extLst>
          </p:cNvPr>
          <p:cNvSpPr/>
          <p:nvPr/>
        </p:nvSpPr>
        <p:spPr>
          <a:xfrm>
            <a:off x="10139778" y="5350349"/>
            <a:ext cx="1304410" cy="39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TD 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公共安全发行版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矩形 196">
            <a:extLst>
              <a:ext uri="{FF2B5EF4-FFF2-40B4-BE49-F238E27FC236}">
                <a16:creationId xmlns:a16="http://schemas.microsoft.com/office/drawing/2014/main" id="{B3403CAA-7848-4C09-8EF8-0B93CBAAF117}"/>
              </a:ext>
            </a:extLst>
          </p:cNvPr>
          <p:cNvSpPr/>
          <p:nvPr/>
        </p:nvSpPr>
        <p:spPr>
          <a:xfrm>
            <a:off x="10219558" y="5840261"/>
            <a:ext cx="1144851" cy="38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成都鼎桥通信技术有限公司</a:t>
            </a:r>
          </a:p>
        </p:txBody>
      </p:sp>
      <p:pic>
        <p:nvPicPr>
          <p:cNvPr id="68" name="Picture 2" descr="https://certificate-platform.obs.cn-south-1.myhuaweicloud.com/08f22898-a6d3-4dee-86d4-1b9a38fe15d2.jpg?AccessKeyId=QCLC8CIEB95MVKMGSELZ&amp;Expires=1697005118&amp;Signature=jWaZ4iSktJZjanoR90XVhmkMD20%3D">
            <a:extLst>
              <a:ext uri="{FF2B5EF4-FFF2-40B4-BE49-F238E27FC236}">
                <a16:creationId xmlns:a16="http://schemas.microsoft.com/office/drawing/2014/main" id="{B4DD2D23-379C-4AEA-A131-3175C8A3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74254" y="4265195"/>
            <a:ext cx="1018004" cy="1018004"/>
          </a:xfrm>
          <a:prstGeom prst="roundRect">
            <a:avLst>
              <a:gd name="adj" fmla="val 3101"/>
            </a:avLst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69" name="矩形 198">
            <a:extLst>
              <a:ext uri="{FF2B5EF4-FFF2-40B4-BE49-F238E27FC236}">
                <a16:creationId xmlns:a16="http://schemas.microsoft.com/office/drawing/2014/main" id="{99538BAD-812D-48C7-8BCE-87F51614C69B}"/>
              </a:ext>
            </a:extLst>
          </p:cNvPr>
          <p:cNvSpPr/>
          <p:nvPr/>
        </p:nvSpPr>
        <p:spPr>
          <a:xfrm>
            <a:off x="7454675" y="5363160"/>
            <a:ext cx="1304410" cy="38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万里红移动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OS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标准版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V1.0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矩形 199">
            <a:extLst>
              <a:ext uri="{FF2B5EF4-FFF2-40B4-BE49-F238E27FC236}">
                <a16:creationId xmlns:a16="http://schemas.microsoft.com/office/drawing/2014/main" id="{E91290EA-F8E3-4041-B966-3CC5221F0F70}"/>
              </a:ext>
            </a:extLst>
          </p:cNvPr>
          <p:cNvSpPr/>
          <p:nvPr/>
        </p:nvSpPr>
        <p:spPr>
          <a:xfrm>
            <a:off x="7454675" y="5828801"/>
            <a:ext cx="1304410" cy="234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668" rtl="0" eaLnBrk="1" fontAlgn="auto" latinLnBrk="0" hangingPunct="1">
              <a:lnSpc>
                <a:spcPts val="1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北京万里红科技有限公司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A807F3-A22C-4865-8378-760B12FB2BA9}"/>
              </a:ext>
            </a:extLst>
          </p:cNvPr>
          <p:cNvSpPr txBox="1"/>
          <p:nvPr/>
        </p:nvSpPr>
        <p:spPr>
          <a:xfrm>
            <a:off x="508215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  <p:extLst>
      <p:ext uri="{BB962C8B-B14F-4D97-AF65-F5344CB8AC3E}">
        <p14:creationId xmlns:p14="http://schemas.microsoft.com/office/powerpoint/2010/main" val="1540227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0">
            <a:extLst>
              <a:ext uri="{FF2B5EF4-FFF2-40B4-BE49-F238E27FC236}">
                <a16:creationId xmlns:a16="http://schemas.microsoft.com/office/drawing/2014/main" id="{52A1FE75-1D78-4CAA-988A-1BA4259D3219}"/>
              </a:ext>
            </a:extLst>
          </p:cNvPr>
          <p:cNvCxnSpPr>
            <a:cxnSpLocks/>
          </p:cNvCxnSpPr>
          <p:nvPr/>
        </p:nvCxnSpPr>
        <p:spPr>
          <a:xfrm>
            <a:off x="321066" y="725847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32">
            <a:extLst>
              <a:ext uri="{FF2B5EF4-FFF2-40B4-BE49-F238E27FC236}">
                <a16:creationId xmlns:a16="http://schemas.microsoft.com/office/drawing/2014/main" id="{5DD82B76-BAC2-46C9-BD9F-BE8431DCA4FB}"/>
              </a:ext>
            </a:extLst>
          </p:cNvPr>
          <p:cNvCxnSpPr>
            <a:cxnSpLocks/>
          </p:cNvCxnSpPr>
          <p:nvPr/>
        </p:nvCxnSpPr>
        <p:spPr>
          <a:xfrm>
            <a:off x="1644295" y="93019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3">
            <a:extLst>
              <a:ext uri="{FF2B5EF4-FFF2-40B4-BE49-F238E27FC236}">
                <a16:creationId xmlns:a16="http://schemas.microsoft.com/office/drawing/2014/main" id="{5E6BC980-4C4B-4724-B852-F6CA8DCD92E7}"/>
              </a:ext>
            </a:extLst>
          </p:cNvPr>
          <p:cNvCxnSpPr>
            <a:cxnSpLocks/>
          </p:cNvCxnSpPr>
          <p:nvPr/>
        </p:nvCxnSpPr>
        <p:spPr>
          <a:xfrm>
            <a:off x="1843286" y="113452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35">
            <a:extLst>
              <a:ext uri="{FF2B5EF4-FFF2-40B4-BE49-F238E27FC236}">
                <a16:creationId xmlns:a16="http://schemas.microsoft.com/office/drawing/2014/main" id="{3A8B78DF-117E-4FBF-AD60-492C0B7DCB34}"/>
              </a:ext>
            </a:extLst>
          </p:cNvPr>
          <p:cNvCxnSpPr>
            <a:cxnSpLocks/>
          </p:cNvCxnSpPr>
          <p:nvPr/>
        </p:nvCxnSpPr>
        <p:spPr>
          <a:xfrm>
            <a:off x="9537000" y="817801"/>
            <a:ext cx="1609325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6">
            <a:extLst>
              <a:ext uri="{FF2B5EF4-FFF2-40B4-BE49-F238E27FC236}">
                <a16:creationId xmlns:a16="http://schemas.microsoft.com/office/drawing/2014/main" id="{B44A17D1-FF51-4F2A-949C-CF4EB293066F}"/>
              </a:ext>
            </a:extLst>
          </p:cNvPr>
          <p:cNvCxnSpPr>
            <a:cxnSpLocks/>
          </p:cNvCxnSpPr>
          <p:nvPr/>
        </p:nvCxnSpPr>
        <p:spPr>
          <a:xfrm>
            <a:off x="9851624" y="1046844"/>
            <a:ext cx="501444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7">
            <a:extLst>
              <a:ext uri="{FF2B5EF4-FFF2-40B4-BE49-F238E27FC236}">
                <a16:creationId xmlns:a16="http://schemas.microsoft.com/office/drawing/2014/main" id="{BEF6A881-DA04-46B6-B64F-79A31DF3B622}"/>
              </a:ext>
            </a:extLst>
          </p:cNvPr>
          <p:cNvCxnSpPr>
            <a:cxnSpLocks/>
          </p:cNvCxnSpPr>
          <p:nvPr/>
        </p:nvCxnSpPr>
        <p:spPr>
          <a:xfrm>
            <a:off x="10307066" y="1275317"/>
            <a:ext cx="509936" cy="0"/>
          </a:xfrm>
          <a:prstGeom prst="line">
            <a:avLst/>
          </a:prstGeom>
          <a:ln w="952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8">
            <a:extLst>
              <a:ext uri="{FF2B5EF4-FFF2-40B4-BE49-F238E27FC236}">
                <a16:creationId xmlns:a16="http://schemas.microsoft.com/office/drawing/2014/main" id="{BC9D9763-07E3-4CFB-B991-FBF5612CC9A8}"/>
              </a:ext>
            </a:extLst>
          </p:cNvPr>
          <p:cNvCxnSpPr>
            <a:cxnSpLocks/>
          </p:cNvCxnSpPr>
          <p:nvPr/>
        </p:nvCxnSpPr>
        <p:spPr>
          <a:xfrm>
            <a:off x="9273901" y="942920"/>
            <a:ext cx="3116633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99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9">
            <a:extLst>
              <a:ext uri="{FF2B5EF4-FFF2-40B4-BE49-F238E27FC236}">
                <a16:creationId xmlns:a16="http://schemas.microsoft.com/office/drawing/2014/main" id="{AD781EBA-943B-4AF8-B080-E2FF046E8322}"/>
              </a:ext>
            </a:extLst>
          </p:cNvPr>
          <p:cNvCxnSpPr>
            <a:cxnSpLocks/>
          </p:cNvCxnSpPr>
          <p:nvPr/>
        </p:nvCxnSpPr>
        <p:spPr>
          <a:xfrm>
            <a:off x="9819573" y="1173079"/>
            <a:ext cx="89337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40">
            <a:extLst>
              <a:ext uri="{FF2B5EF4-FFF2-40B4-BE49-F238E27FC236}">
                <a16:creationId xmlns:a16="http://schemas.microsoft.com/office/drawing/2014/main" id="{02B13945-DACD-4A91-9A7A-1D618BF61B55}"/>
              </a:ext>
            </a:extLst>
          </p:cNvPr>
          <p:cNvCxnSpPr>
            <a:cxnSpLocks/>
          </p:cNvCxnSpPr>
          <p:nvPr/>
        </p:nvCxnSpPr>
        <p:spPr>
          <a:xfrm>
            <a:off x="8825593" y="1377403"/>
            <a:ext cx="1285322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092FD">
                    <a:alpha val="52000"/>
                  </a:srgbClr>
                </a:gs>
                <a:gs pos="100000">
                  <a:srgbClr val="4092FD">
                    <a:alpha val="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1">
            <a:extLst>
              <a:ext uri="{FF2B5EF4-FFF2-40B4-BE49-F238E27FC236}">
                <a16:creationId xmlns:a16="http://schemas.microsoft.com/office/drawing/2014/main" id="{2CC4A2BA-1117-4C25-A4D4-150E6D120ACE}"/>
              </a:ext>
            </a:extLst>
          </p:cNvPr>
          <p:cNvSpPr txBox="1"/>
          <p:nvPr/>
        </p:nvSpPr>
        <p:spPr>
          <a:xfrm>
            <a:off x="2078962" y="616947"/>
            <a:ext cx="8034077" cy="596020"/>
          </a:xfrm>
          <a:prstGeom prst="rect">
            <a:avLst/>
          </a:prstGeom>
        </p:spPr>
        <p:txBody>
          <a:bodyPr vert="horz" lIns="32245" tIns="16123" rIns="32245" bIns="16123" rtlCol="0" anchor="ctr">
            <a:noAutofit/>
          </a:bodyPr>
          <a:lstStyle>
            <a:defPPr>
              <a:defRPr lang="en-US"/>
            </a:defPPr>
            <a:lvl1pPr algn="ctr" defTabSz="960240">
              <a:lnSpc>
                <a:spcPct val="110000"/>
              </a:lnSpc>
              <a:spcBef>
                <a:spcPct val="0"/>
              </a:spcBef>
              <a:buNone/>
              <a:defRPr kumimoji="1" sz="3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defRPr>
            </a:lvl1pPr>
          </a:lstStyle>
          <a:p>
            <a:pPr marL="0" marR="0" lvl="0" indent="0" algn="ctr" defTabSz="96024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3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OpenHarmony </a:t>
            </a:r>
            <a:r>
              <a:rPr kumimoji="1" lang="zh-CN" altLang="en-US" sz="31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上天入地 落地千行百业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9FE90C5-58B7-43D2-B053-E76D63AA9829}"/>
              </a:ext>
            </a:extLst>
          </p:cNvPr>
          <p:cNvSpPr/>
          <p:nvPr/>
        </p:nvSpPr>
        <p:spPr>
          <a:xfrm>
            <a:off x="9466360" y="4134531"/>
            <a:ext cx="1388775" cy="318205"/>
          </a:xfrm>
          <a:prstGeom prst="roundRect">
            <a:avLst>
              <a:gd name="adj" fmla="val 74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航天</a:t>
            </a:r>
          </a:p>
        </p:txBody>
      </p:sp>
      <p:sp>
        <p:nvSpPr>
          <p:cNvPr id="13" name="圆角矩形 9">
            <a:extLst>
              <a:ext uri="{FF2B5EF4-FFF2-40B4-BE49-F238E27FC236}">
                <a16:creationId xmlns:a16="http://schemas.microsoft.com/office/drawing/2014/main" id="{74A02DA0-1C74-4FC8-ABA1-A5F7DD9C4FA8}"/>
              </a:ext>
            </a:extLst>
          </p:cNvPr>
          <p:cNvSpPr/>
          <p:nvPr/>
        </p:nvSpPr>
        <p:spPr>
          <a:xfrm>
            <a:off x="9448192" y="2045012"/>
            <a:ext cx="1388775" cy="318205"/>
          </a:xfrm>
          <a:prstGeom prst="roundRect">
            <a:avLst>
              <a:gd name="adj" fmla="val 2870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交通</a:t>
            </a:r>
          </a:p>
        </p:txBody>
      </p:sp>
      <p:sp>
        <p:nvSpPr>
          <p:cNvPr id="14" name="圆角矩形 8">
            <a:extLst>
              <a:ext uri="{FF2B5EF4-FFF2-40B4-BE49-F238E27FC236}">
                <a16:creationId xmlns:a16="http://schemas.microsoft.com/office/drawing/2014/main" id="{850B513A-636A-4853-9183-96F1C32F3248}"/>
              </a:ext>
            </a:extLst>
          </p:cNvPr>
          <p:cNvSpPr/>
          <p:nvPr/>
        </p:nvSpPr>
        <p:spPr>
          <a:xfrm>
            <a:off x="3586361" y="2045012"/>
            <a:ext cx="1388775" cy="318205"/>
          </a:xfrm>
          <a:prstGeom prst="roundRect">
            <a:avLst>
              <a:gd name="adj" fmla="val 0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政务</a:t>
            </a: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35D134AE-D7AE-42FA-A10A-B1C082C5ABE1}"/>
              </a:ext>
            </a:extLst>
          </p:cNvPr>
          <p:cNvSpPr/>
          <p:nvPr/>
        </p:nvSpPr>
        <p:spPr>
          <a:xfrm>
            <a:off x="5768918" y="4134531"/>
            <a:ext cx="2974575" cy="318205"/>
          </a:xfrm>
          <a:prstGeom prst="roundRect">
            <a:avLst>
              <a:gd name="adj" fmla="val 51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</a:t>
            </a:r>
          </a:p>
        </p:txBody>
      </p:sp>
      <p:sp>
        <p:nvSpPr>
          <p:cNvPr id="16" name="无线…">
            <a:extLst>
              <a:ext uri="{FF2B5EF4-FFF2-40B4-BE49-F238E27FC236}">
                <a16:creationId xmlns:a16="http://schemas.microsoft.com/office/drawing/2014/main" id="{DDBCAC2F-465E-4859-AD7D-72B008C81A5C}"/>
              </a:ext>
            </a:extLst>
          </p:cNvPr>
          <p:cNvSpPr txBox="1"/>
          <p:nvPr/>
        </p:nvSpPr>
        <p:spPr>
          <a:xfrm>
            <a:off x="6029982" y="5689853"/>
            <a:ext cx="1110000" cy="55120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5035" tIns="15035" rIns="15035" bIns="15035" numCol="1" anchor="ctr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农业银行</a:t>
            </a: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智能</a:t>
            </a:r>
            <a:r>
              <a:rPr kumimoji="0" lang="en-US" altLang="zh-CN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POS</a:t>
            </a: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终端</a:t>
            </a:r>
            <a:endParaRPr kumimoji="0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7" name="可燃气体探测器">
            <a:extLst>
              <a:ext uri="{FF2B5EF4-FFF2-40B4-BE49-F238E27FC236}">
                <a16:creationId xmlns:a16="http://schemas.microsoft.com/office/drawing/2014/main" id="{2ADF477E-EABA-4A69-B502-DB597E068445}"/>
              </a:ext>
            </a:extLst>
          </p:cNvPr>
          <p:cNvSpPr txBox="1"/>
          <p:nvPr/>
        </p:nvSpPr>
        <p:spPr>
          <a:xfrm>
            <a:off x="8940531" y="5689853"/>
            <a:ext cx="2505716" cy="55120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none" lIns="15035" tIns="15035" rIns="15035" bIns="15035" numCol="1" anchor="ctr">
            <a:spAutoFit/>
          </a:bodyPr>
          <a:lstStyle>
            <a:lvl1pPr algn="ctr">
              <a:defRPr sz="2400" spc="12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大连</a:t>
            </a:r>
            <a:r>
              <a:rPr kumimoji="0" lang="en-US" altLang="zh-CN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1</a:t>
            </a: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号</a:t>
            </a:r>
            <a:r>
              <a:rPr kumimoji="0" lang="en-US" altLang="zh-CN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—</a:t>
            </a: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+mn-lt"/>
              </a:rPr>
              <a:t>连理卫星搭乘天舟六号</a:t>
            </a:r>
            <a:endParaRPr kumimoji="0" lang="en-US" altLang="zh-CN" sz="1199" b="0" i="0" u="none" strike="noStrike" kern="0" cap="none" spc="11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uawei Sans"/>
              <a:sym typeface="+mn-lt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成功发射</a:t>
            </a:r>
          </a:p>
        </p:txBody>
      </p:sp>
      <p:sp>
        <p:nvSpPr>
          <p:cNvPr id="18" name="圆角矩形 11">
            <a:extLst>
              <a:ext uri="{FF2B5EF4-FFF2-40B4-BE49-F238E27FC236}">
                <a16:creationId xmlns:a16="http://schemas.microsoft.com/office/drawing/2014/main" id="{ED9E27A3-32F9-4EE2-B162-F44DF36437F2}"/>
              </a:ext>
            </a:extLst>
          </p:cNvPr>
          <p:cNvSpPr/>
          <p:nvPr/>
        </p:nvSpPr>
        <p:spPr>
          <a:xfrm>
            <a:off x="3586361" y="4134531"/>
            <a:ext cx="1388775" cy="318205"/>
          </a:xfrm>
          <a:prstGeom prst="roundRect">
            <a:avLst>
              <a:gd name="adj" fmla="val 74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医疗</a:t>
            </a:r>
          </a:p>
        </p:txBody>
      </p:sp>
      <p:pic>
        <p:nvPicPr>
          <p:cNvPr id="19" name="Picture 2" descr="C:\Users\l84252904\AppData\Roaming\eSpace_Desktop\UserData\l84252904\imagefiles\D47D82E3-4DDE-49DF-B457-8D7EB1698631.png">
            <a:extLst>
              <a:ext uri="{FF2B5EF4-FFF2-40B4-BE49-F238E27FC236}">
                <a16:creationId xmlns:a16="http://schemas.microsoft.com/office/drawing/2014/main" id="{6720710C-B69E-40AF-B063-6D8BD4F34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9814" r="23090"/>
          <a:stretch>
            <a:fillRect/>
          </a:stretch>
        </p:blipFill>
        <p:spPr bwMode="auto">
          <a:xfrm>
            <a:off x="4108884" y="4454163"/>
            <a:ext cx="496650" cy="1181342"/>
          </a:xfrm>
          <a:prstGeom prst="rect">
            <a:avLst/>
          </a:prstGeom>
          <a:noFill/>
        </p:spPr>
      </p:pic>
      <p:sp>
        <p:nvSpPr>
          <p:cNvPr id="20" name="ZigBee网关">
            <a:extLst>
              <a:ext uri="{FF2B5EF4-FFF2-40B4-BE49-F238E27FC236}">
                <a16:creationId xmlns:a16="http://schemas.microsoft.com/office/drawing/2014/main" id="{87AF221B-9F9E-45F3-A22A-9BA2A58711CD}"/>
              </a:ext>
            </a:extLst>
          </p:cNvPr>
          <p:cNvSpPr txBox="1"/>
          <p:nvPr/>
        </p:nvSpPr>
        <p:spPr>
          <a:xfrm>
            <a:off x="3131748" y="5689853"/>
            <a:ext cx="2448031" cy="55120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none" lIns="15035" tIns="15035" rIns="15035" bIns="15035" numCol="1" anchor="ctr">
            <a:spAutoFit/>
          </a:bodyPr>
          <a:lstStyle>
            <a:lvl1pPr algn="ctr">
              <a:defRPr sz="2400" spc="12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杭州临安五院 南京南医大四附院</a:t>
            </a:r>
            <a:endParaRPr kumimoji="0" lang="en-US" altLang="zh-CN" sz="1199" b="0" i="0" u="none" strike="noStrike" kern="0" cap="none" spc="11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uawei Sans"/>
              <a:sym typeface="Huawei San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uawei Sans"/>
                <a:sym typeface="Huawei Sans"/>
              </a:rPr>
              <a:t>智能医疗柜 </a:t>
            </a:r>
            <a:endParaRPr kumimoji="0" sz="1199" b="0" i="0" u="none" strike="noStrike" kern="0" cap="none" spc="11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uawei Sans"/>
              <a:sym typeface="+mn-lt"/>
            </a:endParaRPr>
          </a:p>
        </p:txBody>
      </p:sp>
      <p:pic>
        <p:nvPicPr>
          <p:cNvPr id="21" name="图片 51">
            <a:extLst>
              <a:ext uri="{FF2B5EF4-FFF2-40B4-BE49-F238E27FC236}">
                <a16:creationId xmlns:a16="http://schemas.microsoft.com/office/drawing/2014/main" id="{C6A74D17-A178-4EC7-8947-EF6220C0D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"/>
          <a:stretch>
            <a:fillRect/>
          </a:stretch>
        </p:blipFill>
        <p:spPr>
          <a:xfrm>
            <a:off x="9528477" y="4722396"/>
            <a:ext cx="1303741" cy="644878"/>
          </a:xfrm>
          <a:prstGeom prst="rect">
            <a:avLst/>
          </a:prstGeom>
        </p:spPr>
      </p:pic>
      <p:pic>
        <p:nvPicPr>
          <p:cNvPr id="22" name="Picture 2" descr="C:\Users\z00427438\AppData\Roaming\eSpace_Desktop\UserData\z00427438\imagefiles\8B57E288-1E7F-4043-BFCA-2DF7749B0446.png">
            <a:extLst>
              <a:ext uri="{FF2B5EF4-FFF2-40B4-BE49-F238E27FC236}">
                <a16:creationId xmlns:a16="http://schemas.microsoft.com/office/drawing/2014/main" id="{57220EEC-7D95-4D06-AAAD-6A6A156F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4739" y="4318925"/>
            <a:ext cx="1194202" cy="1451818"/>
          </a:xfrm>
          <a:prstGeom prst="rect">
            <a:avLst/>
          </a:prstGeom>
          <a:noFill/>
        </p:spPr>
      </p:pic>
      <p:sp>
        <p:nvSpPr>
          <p:cNvPr id="23" name="矩形 53">
            <a:extLst>
              <a:ext uri="{FF2B5EF4-FFF2-40B4-BE49-F238E27FC236}">
                <a16:creationId xmlns:a16="http://schemas.microsoft.com/office/drawing/2014/main" id="{602CDE41-9F99-4D82-BA82-7E1097C1597F}"/>
              </a:ext>
            </a:extLst>
          </p:cNvPr>
          <p:cNvSpPr/>
          <p:nvPr/>
        </p:nvSpPr>
        <p:spPr>
          <a:xfrm>
            <a:off x="1020620" y="5718107"/>
            <a:ext cx="1812609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国家电网 江苏电力公司 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电力自助缴费终端</a:t>
            </a:r>
          </a:p>
        </p:txBody>
      </p:sp>
      <p:pic>
        <p:nvPicPr>
          <p:cNvPr id="24" name="Picture 4" descr="C:\Users\z00427438\AppData\Roaming\eSpace_Desktop\UserData\z00427438\imagefiles\4F22AF79-FE8A-4799-844B-219E50D06D7E.png">
            <a:extLst>
              <a:ext uri="{FF2B5EF4-FFF2-40B4-BE49-F238E27FC236}">
                <a16:creationId xmlns:a16="http://schemas.microsoft.com/office/drawing/2014/main" id="{35B37C1C-8FAF-4A81-AC29-18385F4B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8939" y="2258999"/>
            <a:ext cx="922354" cy="1311153"/>
          </a:xfrm>
          <a:prstGeom prst="rect">
            <a:avLst/>
          </a:prstGeom>
          <a:noFill/>
        </p:spPr>
      </p:pic>
      <p:sp>
        <p:nvSpPr>
          <p:cNvPr id="25" name="矩形 55">
            <a:extLst>
              <a:ext uri="{FF2B5EF4-FFF2-40B4-BE49-F238E27FC236}">
                <a16:creationId xmlns:a16="http://schemas.microsoft.com/office/drawing/2014/main" id="{1872BFC2-2648-40F9-896B-BC33C9370AC1}"/>
              </a:ext>
            </a:extLst>
          </p:cNvPr>
          <p:cNvSpPr/>
          <p:nvPr/>
        </p:nvSpPr>
        <p:spPr>
          <a:xfrm>
            <a:off x="7644037" y="5718107"/>
            <a:ext cx="1107563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新疆银行 </a:t>
            </a:r>
            <a:endParaRPr kumimoji="0" lang="en-US" altLang="zh-CN" sz="1199" b="0" i="0" u="none" strike="noStrike" kern="0" cap="none" spc="1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助农金融终端</a:t>
            </a:r>
          </a:p>
        </p:txBody>
      </p:sp>
      <p:sp>
        <p:nvSpPr>
          <p:cNvPr id="26" name="圆角矩形 6">
            <a:extLst>
              <a:ext uri="{FF2B5EF4-FFF2-40B4-BE49-F238E27FC236}">
                <a16:creationId xmlns:a16="http://schemas.microsoft.com/office/drawing/2014/main" id="{BBFB956D-5884-4747-A748-C1BF26A55B3F}"/>
              </a:ext>
            </a:extLst>
          </p:cNvPr>
          <p:cNvSpPr/>
          <p:nvPr/>
        </p:nvSpPr>
        <p:spPr>
          <a:xfrm>
            <a:off x="1311123" y="2045012"/>
            <a:ext cx="1388775" cy="318205"/>
          </a:xfrm>
          <a:prstGeom prst="roundRect">
            <a:avLst>
              <a:gd name="adj" fmla="val 51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工业</a:t>
            </a:r>
          </a:p>
        </p:txBody>
      </p:sp>
      <p:pic>
        <p:nvPicPr>
          <p:cNvPr id="27" name="Picture 6" descr="C:\Users\z00427438\AppData\Roaming\eSpace_Desktop\UserData\z00427438\imagefiles\7E7ADF23-1689-4AAA-91D9-F37C865016B5.png">
            <a:extLst>
              <a:ext uri="{FF2B5EF4-FFF2-40B4-BE49-F238E27FC236}">
                <a16:creationId xmlns:a16="http://schemas.microsoft.com/office/drawing/2014/main" id="{2E95D187-39DF-42B9-8B31-D4EC5D5E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7499" y="2344440"/>
            <a:ext cx="1775370" cy="1140272"/>
          </a:xfrm>
          <a:prstGeom prst="rect">
            <a:avLst/>
          </a:prstGeom>
          <a:noFill/>
        </p:spPr>
      </p:pic>
      <p:sp>
        <p:nvSpPr>
          <p:cNvPr id="28" name="矩形 58">
            <a:extLst>
              <a:ext uri="{FF2B5EF4-FFF2-40B4-BE49-F238E27FC236}">
                <a16:creationId xmlns:a16="http://schemas.microsoft.com/office/drawing/2014/main" id="{ECF1D5F2-7982-4AE0-9A07-13402555F4C6}"/>
              </a:ext>
            </a:extLst>
          </p:cNvPr>
          <p:cNvSpPr/>
          <p:nvPr/>
        </p:nvSpPr>
        <p:spPr>
          <a:xfrm>
            <a:off x="1492296" y="3360434"/>
            <a:ext cx="953734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科比特 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工业无人机</a:t>
            </a:r>
          </a:p>
        </p:txBody>
      </p:sp>
      <p:sp>
        <p:nvSpPr>
          <p:cNvPr id="29" name="矩形 59">
            <a:extLst>
              <a:ext uri="{FF2B5EF4-FFF2-40B4-BE49-F238E27FC236}">
                <a16:creationId xmlns:a16="http://schemas.microsoft.com/office/drawing/2014/main" id="{C9FD12BC-73A8-4D45-9E8E-2C4533D78510}"/>
              </a:ext>
            </a:extLst>
          </p:cNvPr>
          <p:cNvSpPr/>
          <p:nvPr/>
        </p:nvSpPr>
        <p:spPr>
          <a:xfrm>
            <a:off x="3287846" y="3360434"/>
            <a:ext cx="1820621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福建福州 闽江北岸</a:t>
            </a:r>
            <a:r>
              <a:rPr kumimoji="0" lang="en-US" altLang="zh-CN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CBD </a:t>
            </a: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智慧多功能杆</a:t>
            </a:r>
          </a:p>
        </p:txBody>
      </p:sp>
      <p:pic>
        <p:nvPicPr>
          <p:cNvPr id="30" name="Picture 8" descr="C:\Users\z00427438\AppData\Roaming\eSpace_Desktop\UserData\z00427438\imagefiles\6CCF04A3-81D2-4341-9831-CCA6D217A83B.png">
            <a:extLst>
              <a:ext uri="{FF2B5EF4-FFF2-40B4-BE49-F238E27FC236}">
                <a16:creationId xmlns:a16="http://schemas.microsoft.com/office/drawing/2014/main" id="{8BD11949-8888-4F00-81CE-5E0E8757C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13354" y="2353365"/>
            <a:ext cx="957792" cy="1122421"/>
          </a:xfrm>
          <a:prstGeom prst="rect">
            <a:avLst/>
          </a:prstGeom>
          <a:noFill/>
        </p:spPr>
      </p:pic>
      <p:pic>
        <p:nvPicPr>
          <p:cNvPr id="31" name="Picture 10" descr="C:\Users\z00427438\AppData\Roaming\eSpace_Desktop\UserData\z00427438\imagefiles\9A2062D9-17CE-49D8-92C3-30FF90622E6C.png">
            <a:extLst>
              <a:ext uri="{FF2B5EF4-FFF2-40B4-BE49-F238E27FC236}">
                <a16:creationId xmlns:a16="http://schemas.microsoft.com/office/drawing/2014/main" id="{13980C02-85AC-4F0F-8600-81AFDB53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43126" y="2347197"/>
            <a:ext cx="957772" cy="1134758"/>
          </a:xfrm>
          <a:prstGeom prst="rect">
            <a:avLst/>
          </a:prstGeom>
          <a:noFill/>
        </p:spPr>
      </p:pic>
      <p:pic>
        <p:nvPicPr>
          <p:cNvPr id="32" name="Picture 12" descr="C:\Users\z00427438\AppData\Roaming\eSpace_Desktop\UserData\z00427438\imagefiles\8A92EF61-09D6-4780-9697-4F1673DA1CDD.png">
            <a:extLst>
              <a:ext uri="{FF2B5EF4-FFF2-40B4-BE49-F238E27FC236}">
                <a16:creationId xmlns:a16="http://schemas.microsoft.com/office/drawing/2014/main" id="{E8226536-683C-4595-A292-94951D0E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48191" y="2387990"/>
            <a:ext cx="1434132" cy="1053171"/>
          </a:xfrm>
          <a:prstGeom prst="rect">
            <a:avLst/>
          </a:prstGeom>
          <a:noFill/>
        </p:spPr>
      </p:pic>
      <p:pic>
        <p:nvPicPr>
          <p:cNvPr id="33" name="Picture 14" descr="C:\Users\z00427438\AppData\Roaming\eSpace_Desktop\UserData\z00427438\imagefiles\228A86D9-5612-4ADF-A307-F6C2DC1C6E85.png">
            <a:extLst>
              <a:ext uri="{FF2B5EF4-FFF2-40B4-BE49-F238E27FC236}">
                <a16:creationId xmlns:a16="http://schemas.microsoft.com/office/drawing/2014/main" id="{2587AD78-790D-4A8E-9B4B-FF359042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15124" y="4256414"/>
            <a:ext cx="983262" cy="1576840"/>
          </a:xfrm>
          <a:prstGeom prst="rect">
            <a:avLst/>
          </a:prstGeom>
          <a:noFill/>
        </p:spPr>
      </p:pic>
      <p:pic>
        <p:nvPicPr>
          <p:cNvPr id="34" name="Picture 16" descr="C:\Users\z00427438\AppData\Roaming\eSpace_Desktop\UserData\z00427438\imagefiles\F4130E72-84B5-4CC0-806D-2C98E2F51E3A.png">
            <a:extLst>
              <a:ext uri="{FF2B5EF4-FFF2-40B4-BE49-F238E27FC236}">
                <a16:creationId xmlns:a16="http://schemas.microsoft.com/office/drawing/2014/main" id="{FF89C5D4-9D0A-403F-A29B-D23E56BF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59162" y="4358648"/>
            <a:ext cx="1066139" cy="1372372"/>
          </a:xfrm>
          <a:prstGeom prst="rect">
            <a:avLst/>
          </a:prstGeom>
          <a:noFill/>
        </p:spPr>
      </p:pic>
      <p:sp>
        <p:nvSpPr>
          <p:cNvPr id="35" name="矩形 65">
            <a:extLst>
              <a:ext uri="{FF2B5EF4-FFF2-40B4-BE49-F238E27FC236}">
                <a16:creationId xmlns:a16="http://schemas.microsoft.com/office/drawing/2014/main" id="{8B56C170-01F5-452F-A241-28F3475A3604}"/>
              </a:ext>
            </a:extLst>
          </p:cNvPr>
          <p:cNvSpPr/>
          <p:nvPr/>
        </p:nvSpPr>
        <p:spPr>
          <a:xfrm>
            <a:off x="5346795" y="3360434"/>
            <a:ext cx="2030532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广东深圳信息职业技术学院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乐聚机器人</a:t>
            </a:r>
          </a:p>
        </p:txBody>
      </p:sp>
      <p:sp>
        <p:nvSpPr>
          <p:cNvPr id="36" name="矩形 66">
            <a:extLst>
              <a:ext uri="{FF2B5EF4-FFF2-40B4-BE49-F238E27FC236}">
                <a16:creationId xmlns:a16="http://schemas.microsoft.com/office/drawing/2014/main" id="{32F33B8F-C372-44C7-8F84-3474B9EEEB0F}"/>
              </a:ext>
            </a:extLst>
          </p:cNvPr>
          <p:cNvSpPr/>
          <p:nvPr/>
        </p:nvSpPr>
        <p:spPr>
          <a:xfrm>
            <a:off x="7247414" y="3360434"/>
            <a:ext cx="1767742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湖南长沙 雅礼麓谷中学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智能学生终端</a:t>
            </a:r>
          </a:p>
        </p:txBody>
      </p:sp>
      <p:sp>
        <p:nvSpPr>
          <p:cNvPr id="37" name="矩形 67">
            <a:extLst>
              <a:ext uri="{FF2B5EF4-FFF2-40B4-BE49-F238E27FC236}">
                <a16:creationId xmlns:a16="http://schemas.microsoft.com/office/drawing/2014/main" id="{1F2B0814-1F1E-4C5B-83F3-6FD19F744214}"/>
              </a:ext>
            </a:extLst>
          </p:cNvPr>
          <p:cNvSpPr/>
          <p:nvPr/>
        </p:nvSpPr>
        <p:spPr>
          <a:xfrm>
            <a:off x="9363389" y="3360434"/>
            <a:ext cx="1613915" cy="61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山东高速 杭山东隧道</a:t>
            </a:r>
            <a:endParaRPr kumimoji="0" lang="en-US" altLang="zh-CN" sz="119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353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交通控制器</a:t>
            </a:r>
          </a:p>
        </p:txBody>
      </p:sp>
      <p:sp>
        <p:nvSpPr>
          <p:cNvPr id="38" name="圆角矩形 11">
            <a:extLst>
              <a:ext uri="{FF2B5EF4-FFF2-40B4-BE49-F238E27FC236}">
                <a16:creationId xmlns:a16="http://schemas.microsoft.com/office/drawing/2014/main" id="{79EDAE4E-DD78-4ED5-A03B-1D8AE3A208C4}"/>
              </a:ext>
            </a:extLst>
          </p:cNvPr>
          <p:cNvSpPr/>
          <p:nvPr/>
        </p:nvSpPr>
        <p:spPr>
          <a:xfrm>
            <a:off x="1311123" y="4134531"/>
            <a:ext cx="1388775" cy="318205"/>
          </a:xfrm>
          <a:prstGeom prst="roundRect">
            <a:avLst>
              <a:gd name="adj" fmla="val 74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能源</a:t>
            </a:r>
          </a:p>
        </p:txBody>
      </p:sp>
      <p:sp>
        <p:nvSpPr>
          <p:cNvPr id="39" name="圆角矩形 6">
            <a:extLst>
              <a:ext uri="{FF2B5EF4-FFF2-40B4-BE49-F238E27FC236}">
                <a16:creationId xmlns:a16="http://schemas.microsoft.com/office/drawing/2014/main" id="{420E600A-EE86-4E40-83D6-A54EE779AF9A}"/>
              </a:ext>
            </a:extLst>
          </p:cNvPr>
          <p:cNvSpPr/>
          <p:nvPr/>
        </p:nvSpPr>
        <p:spPr>
          <a:xfrm>
            <a:off x="5768918" y="2036513"/>
            <a:ext cx="2974575" cy="318205"/>
          </a:xfrm>
          <a:prstGeom prst="roundRect">
            <a:avLst>
              <a:gd name="adj" fmla="val 5169"/>
            </a:avLst>
          </a:prstGeom>
          <a:solidFill>
            <a:srgbClr val="48B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教育</a:t>
            </a:r>
          </a:p>
        </p:txBody>
      </p:sp>
      <p:sp>
        <p:nvSpPr>
          <p:cNvPr id="40" name="矩形 70">
            <a:extLst>
              <a:ext uri="{FF2B5EF4-FFF2-40B4-BE49-F238E27FC236}">
                <a16:creationId xmlns:a16="http://schemas.microsoft.com/office/drawing/2014/main" id="{4679C919-8640-4C96-B3B8-9BF26540C228}"/>
              </a:ext>
            </a:extLst>
          </p:cNvPr>
          <p:cNvSpPr/>
          <p:nvPr/>
        </p:nvSpPr>
        <p:spPr>
          <a:xfrm>
            <a:off x="964066" y="1283344"/>
            <a:ext cx="10595858" cy="36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673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261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款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商用设备通过兼容性测评，</a:t>
            </a:r>
            <a:r>
              <a:rPr kumimoji="0" lang="zh-CN" altLang="en-US" sz="1799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覆盖金融、教育、交通、医疗、航天等领域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13AA933-7A1A-4E06-BABA-87D4488C62CB}"/>
              </a:ext>
            </a:extLst>
          </p:cNvPr>
          <p:cNvSpPr txBox="1"/>
          <p:nvPr/>
        </p:nvSpPr>
        <p:spPr>
          <a:xfrm>
            <a:off x="508215" y="6501920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  <p:extLst>
      <p:ext uri="{BB962C8B-B14F-4D97-AF65-F5344CB8AC3E}">
        <p14:creationId xmlns:p14="http://schemas.microsoft.com/office/powerpoint/2010/main" val="21294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按照同学们的直觉，操作系统的作用是什么？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51815" y="1745615"/>
            <a:ext cx="1057656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提供人机交互的图形界面？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实现开关机、电话、短信、信号强度、电池电量、应用程序安装？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时不时的开个发布会制造新话题让用户知道它还活着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让未过时的硬件变慢，增加用户购买新型号的意愿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思考：什么样的工作才叫“做了一个新的操作系统”？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6" name="圆角矩形 62"/>
          <p:cNvSpPr/>
          <p:nvPr/>
        </p:nvSpPr>
        <p:spPr>
          <a:xfrm>
            <a:off x="1961296" y="3843667"/>
            <a:ext cx="7962216" cy="3075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41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500+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款软硬件产品通过</a:t>
            </a: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OpenHarmony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兼容性测评，覆盖各关键行业</a:t>
            </a:r>
          </a:p>
        </p:txBody>
      </p:sp>
      <p:sp>
        <p:nvSpPr>
          <p:cNvPr id="1049227" name="标题 2"/>
          <p:cNvSpPr txBox="1"/>
          <p:nvPr/>
        </p:nvSpPr>
        <p:spPr>
          <a:xfrm>
            <a:off x="1867538" y="731894"/>
            <a:ext cx="8623055" cy="493263"/>
          </a:xfrm>
          <a:prstGeom prst="rect">
            <a:avLst/>
          </a:prstGeom>
        </p:spPr>
        <p:txBody>
          <a:bodyPr vert="horz" lIns="32232" tIns="16117" rIns="32232" bIns="16117" rtlCol="0" anchor="ctr">
            <a:noAutofit/>
          </a:bodyPr>
          <a:lstStyle>
            <a:lvl1pPr algn="l" defTabSz="960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思源黑体 CN" panose="020B0600000000000000" charset="-122"/>
                <a:ea typeface="思源黑体 CN" panose="020B0600000000000000" charset="-122"/>
                <a:cs typeface="思源黑体 CN" panose="020B0600000000000000" charset="-122"/>
              </a:defRPr>
            </a:lvl1pPr>
          </a:lstStyle>
          <a:p>
            <a:pPr marL="0" marR="0" lvl="0" indent="0" algn="ctr" defTabSz="96024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鸿蒙生态设备达到</a:t>
            </a:r>
            <a:r>
              <a:rPr kumimoji="1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8</a:t>
            </a:r>
            <a:r>
              <a:rPr kumimoji="1" lang="zh-CN" altLang="en-US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亿</a:t>
            </a:r>
            <a:r>
              <a:rPr kumimoji="1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+</a:t>
            </a:r>
            <a:endParaRPr kumimoji="1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 Medium" panose="020B0600000000000000" charset="-122"/>
            </a:endParaRPr>
          </a:p>
        </p:txBody>
      </p:sp>
      <p:pic>
        <p:nvPicPr>
          <p:cNvPr id="209724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" y="4322998"/>
            <a:ext cx="11878846" cy="1646573"/>
          </a:xfrm>
          <a:prstGeom prst="rect">
            <a:avLst/>
          </a:prstGeom>
        </p:spPr>
      </p:pic>
      <p:pic>
        <p:nvPicPr>
          <p:cNvPr id="2097243" name="图片 9" descr="图片 9"/>
          <p:cNvPicPr>
            <a:picLocks/>
          </p:cNvPicPr>
          <p:nvPr/>
        </p:nvPicPr>
        <p:blipFill>
          <a:blip r:embed="rId4" cstate="hqprint">
            <a:alphaModFix amt="90333"/>
          </a:blip>
          <a:srcRect/>
          <a:stretch>
            <a:fillRect/>
          </a:stretch>
        </p:blipFill>
        <p:spPr>
          <a:xfrm>
            <a:off x="2976362" y="2139034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4" name="截屏2023-07-06 09.52.46.png" descr="截屏2023-07-06 09.52.46.png"/>
          <p:cNvPicPr>
            <a:picLocks/>
          </p:cNvPicPr>
          <p:nvPr/>
        </p:nvPicPr>
        <p:blipFill>
          <a:blip r:embed="rId5" cstate="hqprint"/>
          <a:srcRect/>
          <a:stretch>
            <a:fillRect/>
          </a:stretch>
        </p:blipFill>
        <p:spPr>
          <a:xfrm>
            <a:off x="1298635" y="2122463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5" name="MKT_Goethe_Creativeshoot_KSP_Black_shared communication_CN_HQ_JPG_20220617.jpg" descr="MKT_Goethe_Creativeshoot_KSP_Black_shared communication_CN_HQ_JPG_20220617.jpg"/>
          <p:cNvPicPr>
            <a:picLocks/>
          </p:cNvPicPr>
          <p:nvPr/>
        </p:nvPicPr>
        <p:blipFill rotWithShape="1">
          <a:blip r:embed="rId6" cstate="hqprint"/>
          <a:srcRect/>
          <a:stretch>
            <a:fillRect/>
          </a:stretch>
        </p:blipFill>
        <p:spPr>
          <a:xfrm>
            <a:off x="4654087" y="2122463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6" name="图像" descr="图像"/>
          <p:cNvPicPr>
            <a:picLocks/>
          </p:cNvPicPr>
          <p:nvPr/>
        </p:nvPicPr>
        <p:blipFill rotWithShape="1">
          <a:blip r:embed="rId7" cstate="hqprint"/>
          <a:srcRect/>
          <a:stretch>
            <a:fillRect/>
          </a:stretch>
        </p:blipFill>
        <p:spPr>
          <a:xfrm>
            <a:off x="6328185" y="2123715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7" name="AITO_移动K歌_0410_行车K歌.psd" descr="AITO_移动K歌_0410_行车K歌.psd"/>
          <p:cNvPicPr>
            <a:picLocks/>
          </p:cNvPicPr>
          <p:nvPr/>
        </p:nvPicPr>
        <p:blipFill rotWithShape="1">
          <a:blip r:embed="rId8" cstate="hqprint"/>
          <a:srcRect/>
          <a:stretch>
            <a:fillRect/>
          </a:stretch>
        </p:blipFill>
        <p:spPr>
          <a:xfrm>
            <a:off x="8002282" y="2123715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pic>
        <p:nvPicPr>
          <p:cNvPr id="2097248" name="图像" descr="图像"/>
          <p:cNvPicPr>
            <a:picLocks/>
          </p:cNvPicPr>
          <p:nvPr/>
        </p:nvPicPr>
        <p:blipFill rotWithShape="1">
          <a:blip r:embed="rId9" cstate="hqprint"/>
          <a:srcRect/>
          <a:stretch>
            <a:fillRect/>
          </a:stretch>
        </p:blipFill>
        <p:spPr>
          <a:xfrm>
            <a:off x="9676378" y="2122463"/>
            <a:ext cx="1079156" cy="1079156"/>
          </a:xfrm>
          <a:prstGeom prst="roundRect">
            <a:avLst/>
          </a:prstGeom>
          <a:ln w="3175">
            <a:miter lim="400000"/>
          </a:ln>
        </p:spPr>
      </p:pic>
      <p:sp>
        <p:nvSpPr>
          <p:cNvPr id="1049228" name="圆角矩形 62"/>
          <p:cNvSpPr/>
          <p:nvPr/>
        </p:nvSpPr>
        <p:spPr>
          <a:xfrm>
            <a:off x="1961296" y="1576324"/>
            <a:ext cx="7962216" cy="3075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417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HarmonyOS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为华为</a:t>
            </a:r>
            <a:r>
              <a:rPr kumimoji="0" lang="en-US" altLang="zh-CN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1+8</a:t>
            </a:r>
            <a:r>
              <a:rPr kumimoji="0" lang="zh-CN" altLang="en-US" sz="1998" b="1" i="0" u="none" strike="noStrike" kern="0" cap="none" spc="0" normalizeH="0" baseline="0" noProof="0" dirty="0">
                <a:ln>
                  <a:noFill/>
                </a:ln>
                <a:solidFill>
                  <a:srgbClr val="CAA1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设备打造极致体验，深受消费者喜爱</a:t>
            </a:r>
          </a:p>
        </p:txBody>
      </p:sp>
      <p:sp>
        <p:nvSpPr>
          <p:cNvPr id="1049229" name="文本框 205"/>
          <p:cNvSpPr txBox="1"/>
          <p:nvPr/>
        </p:nvSpPr>
        <p:spPr>
          <a:xfrm>
            <a:off x="1601696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手机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0" name="文本框 205"/>
          <p:cNvSpPr txBox="1"/>
          <p:nvPr/>
        </p:nvSpPr>
        <p:spPr>
          <a:xfrm>
            <a:off x="3336140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穿戴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1" name="文本框 205"/>
          <p:cNvSpPr txBox="1"/>
          <p:nvPr/>
        </p:nvSpPr>
        <p:spPr>
          <a:xfrm>
            <a:off x="5070762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平板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2" name="文本框 205"/>
          <p:cNvSpPr txBox="1"/>
          <p:nvPr/>
        </p:nvSpPr>
        <p:spPr>
          <a:xfrm>
            <a:off x="6686663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耳机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3" name="文本框 205"/>
          <p:cNvSpPr txBox="1"/>
          <p:nvPr/>
        </p:nvSpPr>
        <p:spPr>
          <a:xfrm>
            <a:off x="8362060" y="3208014"/>
            <a:ext cx="359601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座舱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049234" name="文本框 205"/>
          <p:cNvSpPr txBox="1"/>
          <p:nvPr/>
        </p:nvSpPr>
        <p:spPr>
          <a:xfrm>
            <a:off x="9846381" y="3209258"/>
            <a:ext cx="717753" cy="215276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171450" indent="-171450" defTabSz="914400">
              <a:lnSpc>
                <a:spcPct val="12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9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ctr" defTabSz="18115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398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智慧屏</a:t>
            </a:r>
            <a:endParaRPr kumimoji="0" lang="en-US" altLang="zh-CN" sz="1398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200" name="组合 22"/>
          <p:cNvGrpSpPr/>
          <p:nvPr/>
        </p:nvGrpSpPr>
        <p:grpSpPr>
          <a:xfrm>
            <a:off x="179188" y="746393"/>
            <a:ext cx="10825259" cy="466258"/>
            <a:chOff x="323572" y="724791"/>
            <a:chExt cx="10829488" cy="466440"/>
          </a:xfrm>
        </p:grpSpPr>
        <p:cxnSp>
          <p:nvCxnSpPr>
            <p:cNvPr id="3145838" name="直接连接符 23"/>
            <p:cNvCxnSpPr>
              <a:cxnSpLocks/>
            </p:cNvCxnSpPr>
            <p:nvPr/>
          </p:nvCxnSpPr>
          <p:spPr>
            <a:xfrm>
              <a:off x="323572" y="724791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39" name="直接连接符 24"/>
            <p:cNvCxnSpPr>
              <a:cxnSpLocks/>
            </p:cNvCxnSpPr>
            <p:nvPr/>
          </p:nvCxnSpPr>
          <p:spPr>
            <a:xfrm>
              <a:off x="2840756" y="929223"/>
              <a:ext cx="893727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0" name="直接连接符 25"/>
            <p:cNvCxnSpPr>
              <a:cxnSpLocks/>
            </p:cNvCxnSpPr>
            <p:nvPr/>
          </p:nvCxnSpPr>
          <p:spPr>
            <a:xfrm>
              <a:off x="1846387" y="1133627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1" name="直接连接符 26"/>
            <p:cNvCxnSpPr>
              <a:cxnSpLocks/>
            </p:cNvCxnSpPr>
            <p:nvPr/>
          </p:nvCxnSpPr>
          <p:spPr>
            <a:xfrm>
              <a:off x="9543106" y="816781"/>
              <a:ext cx="160995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2" name="直接连接符 27"/>
            <p:cNvCxnSpPr>
              <a:cxnSpLocks/>
            </p:cNvCxnSpPr>
            <p:nvPr/>
          </p:nvCxnSpPr>
          <p:spPr>
            <a:xfrm>
              <a:off x="7308606" y="967766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843" name="直接连接符 28"/>
            <p:cNvCxnSpPr>
              <a:cxnSpLocks/>
            </p:cNvCxnSpPr>
            <p:nvPr/>
          </p:nvCxnSpPr>
          <p:spPr>
            <a:xfrm>
              <a:off x="8977847" y="1191231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F243AC3-343C-42BF-91AF-ED315BC1B066}"/>
              </a:ext>
            </a:extLst>
          </p:cNvPr>
          <p:cNvSpPr txBox="1"/>
          <p:nvPr/>
        </p:nvSpPr>
        <p:spPr>
          <a:xfrm>
            <a:off x="508215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 in CHINA</a:t>
            </a: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>
          <a:xfrm>
            <a:off x="633730" y="1574165"/>
            <a:ext cx="8402320" cy="47504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mid-1960s ~ 1970s</a:t>
            </a:r>
            <a:endParaRPr kumimoji="0" lang="en-US" altLang="zh-CN">
              <a:ea typeface="Gulim" pitchFamily="34" charset="-127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>
                <a:solidFill>
                  <a:srgbClr val="000000"/>
                </a:solidFill>
                <a:ea typeface="Gulim" pitchFamily="34" charset="-127"/>
                <a:sym typeface="+mn-ea"/>
              </a:rPr>
              <a:t>YangfuQing &amp; 150 System (1MIPS)</a:t>
            </a:r>
            <a:endParaRPr kumimoji="0" lang="en-US" altLang="zh-CN">
              <a:ea typeface="Gulim" pitchFamily="34" charset="-127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>
                <a:solidFill>
                  <a:srgbClr val="000000"/>
                </a:solidFill>
                <a:ea typeface="Gulim" pitchFamily="34" charset="-127"/>
                <a:sym typeface="+mn-ea"/>
              </a:rPr>
              <a:t>It was used in oil prospection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Mid-1970s</a:t>
            </a:r>
            <a:endParaRPr kumimoji="0" lang="en-US" altLang="zh-CN">
              <a:ea typeface="Gulim" pitchFamily="34" charset="-127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>
                <a:solidFill>
                  <a:srgbClr val="000000"/>
                </a:solidFill>
                <a:ea typeface="Gulim" pitchFamily="34" charset="-127"/>
                <a:sym typeface="+mn-ea"/>
              </a:rPr>
              <a:t>DJS200/XT2: developed with high-level programming language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1978, GX73 Multi-CPU real-time OS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1983, series of YHOS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Unix/Linux: COSIX, Hopen, Delta OS, Smart EOS,</a:t>
            </a:r>
            <a:r>
              <a:rPr kumimoji="0" lang="zh-CN" altLang="en-US">
                <a:ea typeface="Gulim" pitchFamily="34" charset="-127"/>
                <a:sym typeface="+mn-ea"/>
              </a:rPr>
              <a:t>中软</a:t>
            </a:r>
            <a:r>
              <a:rPr kumimoji="0" lang="en-US" altLang="zh-CN">
                <a:ea typeface="Gulim" pitchFamily="34" charset="-127"/>
                <a:sym typeface="+mn-ea"/>
              </a:rPr>
              <a:t>Linux, </a:t>
            </a:r>
            <a:r>
              <a:rPr kumimoji="0" lang="zh-CN" altLang="en-US">
                <a:latin typeface="宋体" panose="02010600030101010101" pitchFamily="2" charset="-122"/>
                <a:sym typeface="+mn-ea"/>
              </a:rPr>
              <a:t>红旗</a:t>
            </a:r>
            <a:r>
              <a:rPr kumimoji="0" lang="en-US" altLang="zh-CN">
                <a:latin typeface="宋体" panose="02010600030101010101" pitchFamily="2" charset="-122"/>
                <a:sym typeface="+mn-ea"/>
              </a:rPr>
              <a:t>Linux, </a:t>
            </a:r>
            <a:r>
              <a:rPr kumimoji="0" lang="zh-CN" altLang="en-US">
                <a:latin typeface="宋体" panose="02010600030101010101" pitchFamily="2" charset="-122"/>
                <a:sym typeface="+mn-ea"/>
              </a:rPr>
              <a:t>东方</a:t>
            </a:r>
            <a:r>
              <a:rPr kumimoji="0" lang="en-US" altLang="zh-CN">
                <a:latin typeface="宋体" panose="02010600030101010101" pitchFamily="2" charset="-122"/>
                <a:sym typeface="+mn-ea"/>
              </a:rPr>
              <a:t>Linux</a:t>
            </a:r>
            <a:endParaRPr kumimoji="0" lang="en-US" altLang="zh-CN" sz="2000">
              <a:ea typeface="Gulim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  <a:sym typeface="+mn-ea"/>
              </a:rPr>
              <a:t>History of OS in CHINA</a:t>
            </a: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>
          <a:xfrm>
            <a:off x="633730" y="1574165"/>
            <a:ext cx="8402320" cy="47504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mid-1960s ~ 1970s</a:t>
            </a:r>
            <a:endParaRPr kumimoji="0" lang="en-US" altLang="zh-CN">
              <a:ea typeface="Gulim" pitchFamily="34" charset="-127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>
                <a:solidFill>
                  <a:srgbClr val="000000"/>
                </a:solidFill>
                <a:ea typeface="Gulim" pitchFamily="34" charset="-127"/>
                <a:sym typeface="+mn-ea"/>
              </a:rPr>
              <a:t>YangfuQing &amp; 150 System (1MIPS)</a:t>
            </a:r>
            <a:endParaRPr kumimoji="0" lang="en-US" altLang="zh-CN">
              <a:ea typeface="Gulim" pitchFamily="34" charset="-127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>
                <a:solidFill>
                  <a:srgbClr val="000000"/>
                </a:solidFill>
                <a:ea typeface="Gulim" pitchFamily="34" charset="-127"/>
                <a:sym typeface="+mn-ea"/>
              </a:rPr>
              <a:t>It was used in oil prospection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Mid-1970s</a:t>
            </a:r>
            <a:endParaRPr kumimoji="0" lang="en-US" altLang="zh-CN">
              <a:ea typeface="Gulim" pitchFamily="34" charset="-127"/>
            </a:endParaRPr>
          </a:p>
          <a:p>
            <a:pPr lvl="1" algn="l" eaLnBrk="1" hangingPunct="1">
              <a:lnSpc>
                <a:spcPct val="90000"/>
              </a:lnSpc>
            </a:pPr>
            <a:r>
              <a:rPr kumimoji="0" lang="en-US" altLang="zh-CN" sz="2400">
                <a:solidFill>
                  <a:srgbClr val="000000"/>
                </a:solidFill>
                <a:ea typeface="Gulim" pitchFamily="34" charset="-127"/>
                <a:sym typeface="+mn-ea"/>
              </a:rPr>
              <a:t>DJS200/XT2: developed with high-level programming language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1978, GX73 Multi-CPU real-time OS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1983, series of YHOS</a:t>
            </a:r>
            <a:endParaRPr kumimoji="0" lang="en-US" altLang="zh-CN">
              <a:ea typeface="Gulim" pitchFamily="34" charset="-127"/>
            </a:endParaRPr>
          </a:p>
          <a:p>
            <a:pPr algn="l" eaLnBrk="1" hangingPunct="1">
              <a:lnSpc>
                <a:spcPct val="90000"/>
              </a:lnSpc>
            </a:pPr>
            <a:r>
              <a:rPr kumimoji="0" lang="en-US" altLang="zh-CN">
                <a:ea typeface="Gulim" pitchFamily="34" charset="-127"/>
                <a:sym typeface="+mn-ea"/>
              </a:rPr>
              <a:t>Unix/Linux: COSIX, Hopen, Delta OS, Smart EOS,</a:t>
            </a:r>
            <a:r>
              <a:rPr kumimoji="0" lang="zh-CN" altLang="en-US">
                <a:ea typeface="Gulim" pitchFamily="34" charset="-127"/>
                <a:sym typeface="+mn-ea"/>
              </a:rPr>
              <a:t>中软</a:t>
            </a:r>
            <a:r>
              <a:rPr kumimoji="0" lang="en-US" altLang="zh-CN">
                <a:ea typeface="Gulim" pitchFamily="34" charset="-127"/>
                <a:sym typeface="+mn-ea"/>
              </a:rPr>
              <a:t>Linux, </a:t>
            </a:r>
            <a:r>
              <a:rPr kumimoji="0" lang="zh-CN" altLang="en-US">
                <a:latin typeface="宋体" panose="02010600030101010101" pitchFamily="2" charset="-122"/>
                <a:sym typeface="+mn-ea"/>
              </a:rPr>
              <a:t>红旗</a:t>
            </a:r>
            <a:r>
              <a:rPr kumimoji="0" lang="en-US" altLang="zh-CN">
                <a:latin typeface="宋体" panose="02010600030101010101" pitchFamily="2" charset="-122"/>
                <a:sym typeface="+mn-ea"/>
              </a:rPr>
              <a:t>Linux, </a:t>
            </a:r>
            <a:r>
              <a:rPr kumimoji="0" lang="zh-CN" altLang="en-US">
                <a:latin typeface="宋体" panose="02010600030101010101" pitchFamily="2" charset="-122"/>
                <a:sym typeface="+mn-ea"/>
              </a:rPr>
              <a:t>东方</a:t>
            </a:r>
            <a:r>
              <a:rPr kumimoji="0" lang="en-US" altLang="zh-CN">
                <a:latin typeface="宋体" panose="02010600030101010101" pitchFamily="2" charset="-122"/>
                <a:sym typeface="+mn-ea"/>
              </a:rPr>
              <a:t>Linux</a:t>
            </a:r>
            <a:endParaRPr kumimoji="0" lang="en-US" altLang="zh-CN" sz="200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7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2"/>
          <p:cNvSpPr txBox="1"/>
          <p:nvPr/>
        </p:nvSpPr>
        <p:spPr>
          <a:xfrm>
            <a:off x="1907250" y="679293"/>
            <a:ext cx="8626423" cy="493456"/>
          </a:xfrm>
          <a:prstGeom prst="rect">
            <a:avLst/>
          </a:prstGeom>
        </p:spPr>
        <p:txBody>
          <a:bodyPr vert="horz" lIns="32245" tIns="16123" rIns="32245" bIns="16123" rtlCol="0" anchor="ctr">
            <a:noAutofit/>
          </a:bodyPr>
          <a:lstStyle>
            <a:lvl1pPr algn="l" defTabSz="960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思源黑体 CN" panose="020B0600000000000000" charset="-122"/>
                <a:ea typeface="思源黑体 CN" panose="020B0600000000000000" charset="-122"/>
                <a:cs typeface="思源黑体 CN" panose="020B0600000000000000" charset="-122"/>
              </a:defRPr>
            </a:lvl1pPr>
          </a:lstStyle>
          <a:p>
            <a:pPr algn="ctr">
              <a:lnSpc>
                <a:spcPct val="110000"/>
              </a:lnSpc>
            </a:pPr>
            <a:r>
              <a:rPr kumimoji="1" lang="zh-CN" altLang="en-US" sz="3199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panose="020B0600000000000000" charset="-122"/>
              </a:rPr>
              <a:t>中国根基础软件技术产业链发展状态</a:t>
            </a:r>
          </a:p>
        </p:txBody>
      </p:sp>
      <p:grpSp>
        <p:nvGrpSpPr>
          <p:cNvPr id="74" name="组合 32"/>
          <p:cNvGrpSpPr/>
          <p:nvPr/>
        </p:nvGrpSpPr>
        <p:grpSpPr>
          <a:xfrm>
            <a:off x="2064719" y="1559746"/>
            <a:ext cx="8428327" cy="4339331"/>
            <a:chOff x="4338083" y="3162623"/>
            <a:chExt cx="16863237" cy="8682051"/>
          </a:xfrm>
        </p:grpSpPr>
        <p:sp>
          <p:nvSpPr>
            <p:cNvPr id="1048692" name="文本框 33"/>
            <p:cNvSpPr txBox="1"/>
            <p:nvPr/>
          </p:nvSpPr>
          <p:spPr>
            <a:xfrm>
              <a:off x="6235071" y="3327811"/>
              <a:ext cx="1422610" cy="7557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spAutoFit/>
            </a:bodyPr>
            <a:lstStyle/>
            <a:p>
              <a:pPr defTabSz="783441"/>
              <a:r>
                <a:rPr lang="zh-CN" altLang="en-US" sz="1899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欧美</a:t>
              </a:r>
            </a:p>
          </p:txBody>
        </p:sp>
        <p:sp>
          <p:nvSpPr>
            <p:cNvPr id="1048693" name="文本框 34"/>
            <p:cNvSpPr txBox="1"/>
            <p:nvPr/>
          </p:nvSpPr>
          <p:spPr>
            <a:xfrm>
              <a:off x="16967094" y="3162623"/>
              <a:ext cx="1422610" cy="75576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spAutoFit/>
            </a:bodyPr>
            <a:lstStyle/>
            <a:p>
              <a:pPr defTabSz="783441"/>
              <a:r>
                <a:rPr lang="zh-CN" altLang="en-US" sz="1899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中国</a:t>
              </a:r>
            </a:p>
          </p:txBody>
        </p:sp>
        <p:cxnSp>
          <p:nvCxnSpPr>
            <p:cNvPr id="3145745" name="直接连接符 35"/>
            <p:cNvCxnSpPr>
              <a:cxnSpLocks/>
            </p:cNvCxnSpPr>
            <p:nvPr/>
          </p:nvCxnSpPr>
          <p:spPr>
            <a:xfrm>
              <a:off x="4338083" y="4614533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6" name="直接连接符 36"/>
            <p:cNvCxnSpPr>
              <a:cxnSpLocks/>
            </p:cNvCxnSpPr>
            <p:nvPr/>
          </p:nvCxnSpPr>
          <p:spPr>
            <a:xfrm>
              <a:off x="4338083" y="5847911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7" name="直接连接符 37"/>
            <p:cNvCxnSpPr>
              <a:cxnSpLocks/>
            </p:cNvCxnSpPr>
            <p:nvPr/>
          </p:nvCxnSpPr>
          <p:spPr>
            <a:xfrm>
              <a:off x="4338083" y="7017495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8" name="直接连接符 38"/>
            <p:cNvCxnSpPr>
              <a:cxnSpLocks/>
            </p:cNvCxnSpPr>
            <p:nvPr/>
          </p:nvCxnSpPr>
          <p:spPr>
            <a:xfrm>
              <a:off x="4571999" y="8229606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49" name="直接连接符 39"/>
            <p:cNvCxnSpPr>
              <a:cxnSpLocks/>
            </p:cNvCxnSpPr>
            <p:nvPr/>
          </p:nvCxnSpPr>
          <p:spPr>
            <a:xfrm>
              <a:off x="4571999" y="9526777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50" name="直接连接符 40"/>
            <p:cNvCxnSpPr>
              <a:cxnSpLocks/>
            </p:cNvCxnSpPr>
            <p:nvPr/>
          </p:nvCxnSpPr>
          <p:spPr>
            <a:xfrm>
              <a:off x="4720855" y="10675093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cxnSp>
          <p:nvCxnSpPr>
            <p:cNvPr id="3145751" name="直接连接符 41"/>
            <p:cNvCxnSpPr>
              <a:cxnSpLocks/>
            </p:cNvCxnSpPr>
            <p:nvPr/>
          </p:nvCxnSpPr>
          <p:spPr>
            <a:xfrm>
              <a:off x="4571999" y="11844674"/>
              <a:ext cx="16480465" cy="0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ysDash"/>
              <a:miter lim="400000"/>
            </a:ln>
            <a:effectLst/>
            <a:sp3d/>
          </p:spPr>
        </p:cxnSp>
        <p:sp>
          <p:nvSpPr>
            <p:cNvPr id="1048694" name="文本框 42"/>
            <p:cNvSpPr txBox="1"/>
            <p:nvPr/>
          </p:nvSpPr>
          <p:spPr>
            <a:xfrm>
              <a:off x="11880233" y="4857245"/>
              <a:ext cx="1566052" cy="7569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应用</a:t>
              </a:r>
            </a:p>
          </p:txBody>
        </p:sp>
        <p:sp>
          <p:nvSpPr>
            <p:cNvPr id="1048695" name="文本框 43"/>
            <p:cNvSpPr txBox="1"/>
            <p:nvPr/>
          </p:nvSpPr>
          <p:spPr>
            <a:xfrm>
              <a:off x="11426643" y="9526776"/>
              <a:ext cx="2452340" cy="13368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编程语言</a:t>
              </a:r>
            </a:p>
          </p:txBody>
        </p:sp>
        <p:sp>
          <p:nvSpPr>
            <p:cNvPr id="1048696" name="文本框 44"/>
            <p:cNvSpPr txBox="1"/>
            <p:nvPr/>
          </p:nvSpPr>
          <p:spPr>
            <a:xfrm>
              <a:off x="11395037" y="5744449"/>
              <a:ext cx="1566050" cy="133684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操作系统</a:t>
              </a:r>
            </a:p>
          </p:txBody>
        </p:sp>
        <p:sp>
          <p:nvSpPr>
            <p:cNvPr id="1048697" name="文本框 45"/>
            <p:cNvSpPr txBox="1"/>
            <p:nvPr/>
          </p:nvSpPr>
          <p:spPr>
            <a:xfrm>
              <a:off x="11956051" y="11002012"/>
              <a:ext cx="1566050" cy="7569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42316" tIns="42316" rIns="42316" bIns="42316" numCol="1" spcCol="38100" rtlCol="0" anchor="ctr">
              <a:noAutofit/>
            </a:bodyPr>
            <a:lstStyle/>
            <a:p>
              <a:pPr defTabSz="783441"/>
              <a:r>
                <a:rPr lang="zh-CN" altLang="en-US" sz="1399" b="1" spc="54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芯片</a:t>
              </a:r>
            </a:p>
          </p:txBody>
        </p:sp>
        <p:sp>
          <p:nvSpPr>
            <p:cNvPr id="1048698" name="矩形 46"/>
            <p:cNvSpPr/>
            <p:nvPr/>
          </p:nvSpPr>
          <p:spPr>
            <a:xfrm>
              <a:off x="11621683" y="7330337"/>
              <a:ext cx="1552350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/>
              <a:r>
                <a:rPr lang="zh-CN" altLang="en-US" sz="1399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编译器 </a:t>
              </a:r>
            </a:p>
          </p:txBody>
        </p:sp>
        <p:sp>
          <p:nvSpPr>
            <p:cNvPr id="1048699" name="矩形 47"/>
            <p:cNvSpPr/>
            <p:nvPr/>
          </p:nvSpPr>
          <p:spPr>
            <a:xfrm>
              <a:off x="11621685" y="8553056"/>
              <a:ext cx="1552350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/>
              <a:r>
                <a:rPr lang="zh-CN" altLang="en-US" sz="1399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数据库 </a:t>
              </a:r>
            </a:p>
          </p:txBody>
        </p:sp>
        <p:sp>
          <p:nvSpPr>
            <p:cNvPr id="1048700" name="Freeform 51"/>
            <p:cNvSpPr>
              <a:spLocks noChangeArrowheads="1"/>
            </p:cNvSpPr>
            <p:nvPr/>
          </p:nvSpPr>
          <p:spPr bwMode="auto">
            <a:xfrm flipV="1">
              <a:off x="16763230" y="8323172"/>
              <a:ext cx="1891446" cy="1139808"/>
            </a:xfrm>
            <a:custGeom>
              <a:avLst/>
              <a:gdLst>
                <a:gd name="T0" fmla="*/ 0 w 3330"/>
                <a:gd name="T1" fmla="*/ 1292 h 1293"/>
                <a:gd name="T2" fmla="*/ 3329 w 3330"/>
                <a:gd name="T3" fmla="*/ 1292 h 1293"/>
                <a:gd name="T4" fmla="*/ 2583 w 3330"/>
                <a:gd name="T5" fmla="*/ 0 h 1293"/>
                <a:gd name="T6" fmla="*/ 745 w 3330"/>
                <a:gd name="T7" fmla="*/ 0 h 1293"/>
                <a:gd name="T8" fmla="*/ 0 w 3330"/>
                <a:gd name="T9" fmla="*/ 129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0" h="1293">
                  <a:moveTo>
                    <a:pt x="0" y="1292"/>
                  </a:moveTo>
                  <a:lnTo>
                    <a:pt x="3329" y="1292"/>
                  </a:lnTo>
                  <a:lnTo>
                    <a:pt x="2583" y="0"/>
                  </a:lnTo>
                  <a:lnTo>
                    <a:pt x="745" y="0"/>
                  </a:lnTo>
                  <a:lnTo>
                    <a:pt x="0" y="1292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1" name="Freeform 53"/>
            <p:cNvSpPr>
              <a:spLocks noChangeArrowheads="1"/>
            </p:cNvSpPr>
            <p:nvPr/>
          </p:nvSpPr>
          <p:spPr bwMode="auto">
            <a:xfrm flipV="1">
              <a:off x="15831596" y="5960233"/>
              <a:ext cx="3693604" cy="1057260"/>
            </a:xfrm>
            <a:custGeom>
              <a:avLst/>
              <a:gdLst>
                <a:gd name="T0" fmla="*/ 0 w 6767"/>
                <a:gd name="T1" fmla="*/ 1292 h 1293"/>
                <a:gd name="T2" fmla="*/ 6766 w 6767"/>
                <a:gd name="T3" fmla="*/ 1292 h 1293"/>
                <a:gd name="T4" fmla="*/ 6020 w 6767"/>
                <a:gd name="T5" fmla="*/ 0 h 1293"/>
                <a:gd name="T6" fmla="*/ 746 w 6767"/>
                <a:gd name="T7" fmla="*/ 0 h 1293"/>
                <a:gd name="T8" fmla="*/ 0 w 6767"/>
                <a:gd name="T9" fmla="*/ 129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67" h="1293">
                  <a:moveTo>
                    <a:pt x="0" y="1292"/>
                  </a:moveTo>
                  <a:lnTo>
                    <a:pt x="6766" y="1292"/>
                  </a:lnTo>
                  <a:lnTo>
                    <a:pt x="6020" y="0"/>
                  </a:lnTo>
                  <a:lnTo>
                    <a:pt x="746" y="0"/>
                  </a:lnTo>
                  <a:lnTo>
                    <a:pt x="0" y="1292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2" name="Freeform 55"/>
            <p:cNvSpPr>
              <a:spLocks noChangeArrowheads="1"/>
            </p:cNvSpPr>
            <p:nvPr/>
          </p:nvSpPr>
          <p:spPr bwMode="auto">
            <a:xfrm flipV="1">
              <a:off x="15343126" y="4720863"/>
              <a:ext cx="4670546" cy="1058103"/>
            </a:xfrm>
            <a:custGeom>
              <a:avLst/>
              <a:gdLst>
                <a:gd name="T0" fmla="*/ 0 w 8561"/>
                <a:gd name="T1" fmla="*/ 1350 h 1351"/>
                <a:gd name="T2" fmla="*/ 8560 w 8561"/>
                <a:gd name="T3" fmla="*/ 1350 h 1351"/>
                <a:gd name="T4" fmla="*/ 7777 w 8561"/>
                <a:gd name="T5" fmla="*/ 0 h 1351"/>
                <a:gd name="T6" fmla="*/ 784 w 8561"/>
                <a:gd name="T7" fmla="*/ 0 h 1351"/>
                <a:gd name="T8" fmla="*/ 0 w 8561"/>
                <a:gd name="T9" fmla="*/ 1350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1" h="1351">
                  <a:moveTo>
                    <a:pt x="0" y="1350"/>
                  </a:moveTo>
                  <a:lnTo>
                    <a:pt x="8560" y="1350"/>
                  </a:lnTo>
                  <a:lnTo>
                    <a:pt x="7777" y="0"/>
                  </a:lnTo>
                  <a:lnTo>
                    <a:pt x="784" y="0"/>
                  </a:lnTo>
                  <a:lnTo>
                    <a:pt x="0" y="1350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3" name="Freeform 57"/>
            <p:cNvSpPr>
              <a:spLocks noChangeArrowheads="1"/>
            </p:cNvSpPr>
            <p:nvPr/>
          </p:nvSpPr>
          <p:spPr bwMode="auto">
            <a:xfrm flipV="1">
              <a:off x="16331370" y="7111061"/>
              <a:ext cx="2755166" cy="871354"/>
            </a:xfrm>
            <a:custGeom>
              <a:avLst/>
              <a:gdLst>
                <a:gd name="T0" fmla="*/ 0 w 5049"/>
                <a:gd name="T1" fmla="*/ 1292 h 1293"/>
                <a:gd name="T2" fmla="*/ 5048 w 5049"/>
                <a:gd name="T3" fmla="*/ 1292 h 1293"/>
                <a:gd name="T4" fmla="*/ 4302 w 5049"/>
                <a:gd name="T5" fmla="*/ 0 h 1293"/>
                <a:gd name="T6" fmla="*/ 746 w 5049"/>
                <a:gd name="T7" fmla="*/ 0 h 1293"/>
                <a:gd name="T8" fmla="*/ 0 w 5049"/>
                <a:gd name="T9" fmla="*/ 1292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9" h="1293">
                  <a:moveTo>
                    <a:pt x="0" y="1292"/>
                  </a:moveTo>
                  <a:lnTo>
                    <a:pt x="5048" y="1292"/>
                  </a:lnTo>
                  <a:lnTo>
                    <a:pt x="4302" y="0"/>
                  </a:lnTo>
                  <a:lnTo>
                    <a:pt x="746" y="0"/>
                  </a:lnTo>
                  <a:lnTo>
                    <a:pt x="0" y="1292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4" name="Freeform 59"/>
            <p:cNvSpPr>
              <a:spLocks noChangeArrowheads="1"/>
            </p:cNvSpPr>
            <p:nvPr/>
          </p:nvSpPr>
          <p:spPr bwMode="auto">
            <a:xfrm flipV="1">
              <a:off x="17219986" y="10675092"/>
              <a:ext cx="1041992" cy="1169576"/>
            </a:xfrm>
            <a:custGeom>
              <a:avLst/>
              <a:gdLst>
                <a:gd name="T0" fmla="*/ 800 w 1606"/>
                <a:gd name="T1" fmla="*/ 0 h 1395"/>
                <a:gd name="T2" fmla="*/ 0 w 1606"/>
                <a:gd name="T3" fmla="*/ 1394 h 1395"/>
                <a:gd name="T4" fmla="*/ 1605 w 1606"/>
                <a:gd name="T5" fmla="*/ 1394 h 1395"/>
                <a:gd name="T6" fmla="*/ 800 w 1606"/>
                <a:gd name="T7" fmla="*/ 0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6" h="1395">
                  <a:moveTo>
                    <a:pt x="800" y="0"/>
                  </a:moveTo>
                  <a:lnTo>
                    <a:pt x="0" y="1394"/>
                  </a:lnTo>
                  <a:lnTo>
                    <a:pt x="1605" y="1394"/>
                  </a:lnTo>
                  <a:lnTo>
                    <a:pt x="800" y="0"/>
                  </a:lnTo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en-US" sz="1799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05" name="矩形 53"/>
            <p:cNvSpPr/>
            <p:nvPr/>
          </p:nvSpPr>
          <p:spPr>
            <a:xfrm>
              <a:off x="4426459" y="4699596"/>
              <a:ext cx="5039834" cy="108451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6" name="矩形 54"/>
            <p:cNvSpPr/>
            <p:nvPr/>
          </p:nvSpPr>
          <p:spPr>
            <a:xfrm>
              <a:off x="4426459" y="5975502"/>
              <a:ext cx="5039834" cy="91439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7" name="矩形 55"/>
            <p:cNvSpPr/>
            <p:nvPr/>
          </p:nvSpPr>
          <p:spPr>
            <a:xfrm>
              <a:off x="4426459" y="7187619"/>
              <a:ext cx="5039834" cy="99945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8" name="矩形 56"/>
            <p:cNvSpPr/>
            <p:nvPr/>
          </p:nvSpPr>
          <p:spPr>
            <a:xfrm>
              <a:off x="4426459" y="8399728"/>
              <a:ext cx="5039834" cy="95692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09" name="矩形 57"/>
            <p:cNvSpPr/>
            <p:nvPr/>
          </p:nvSpPr>
          <p:spPr>
            <a:xfrm>
              <a:off x="4426459" y="9630308"/>
              <a:ext cx="5039834" cy="98098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10" name="矩形 58"/>
            <p:cNvSpPr/>
            <p:nvPr/>
          </p:nvSpPr>
          <p:spPr>
            <a:xfrm>
              <a:off x="4426459" y="10778625"/>
              <a:ext cx="5039834" cy="9413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851"/>
              <a:endParaRPr lang="zh-CN" altLang="en-US" sz="1799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endParaRPr>
            </a:p>
          </p:txBody>
        </p:sp>
        <p:sp>
          <p:nvSpPr>
            <p:cNvPr id="1048711" name="矩形 59"/>
            <p:cNvSpPr/>
            <p:nvPr/>
          </p:nvSpPr>
          <p:spPr>
            <a:xfrm>
              <a:off x="4394561" y="4859079"/>
              <a:ext cx="5103632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Facebook,Twitter,Google,Amazon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2" name="矩形 60"/>
            <p:cNvSpPr/>
            <p:nvPr/>
          </p:nvSpPr>
          <p:spPr>
            <a:xfrm>
              <a:off x="15562518" y="4895971"/>
              <a:ext cx="4231760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腾讯，阿里，百度，头条，京东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algn="ctr"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3" name="矩形 61"/>
            <p:cNvSpPr/>
            <p:nvPr/>
          </p:nvSpPr>
          <p:spPr>
            <a:xfrm>
              <a:off x="4473885" y="9808284"/>
              <a:ext cx="53389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FORTRAN,ALGOL,Swift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,Java</a:t>
              </a: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C/C++, …</a:t>
              </a: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4" name="矩形 63"/>
            <p:cNvSpPr/>
            <p:nvPr/>
          </p:nvSpPr>
          <p:spPr>
            <a:xfrm>
              <a:off x="4528315" y="7482255"/>
              <a:ext cx="4434054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GCC, CL, </a:t>
              </a:r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Clang+LLVM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5" name="矩形 66"/>
            <p:cNvSpPr/>
            <p:nvPr/>
          </p:nvSpPr>
          <p:spPr>
            <a:xfrm>
              <a:off x="4481681" y="8549840"/>
              <a:ext cx="4527326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IBM DB2,Oracle,MS SQL Server</a:t>
              </a: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6" name="矩形 67"/>
            <p:cNvSpPr/>
            <p:nvPr/>
          </p:nvSpPr>
          <p:spPr>
            <a:xfrm>
              <a:off x="4417619" y="6101683"/>
              <a:ext cx="5057516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Windows,MacOS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 iOS, </a:t>
              </a:r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iPadOS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Android    Linux  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7" name="矩形 68"/>
            <p:cNvSpPr/>
            <p:nvPr/>
          </p:nvSpPr>
          <p:spPr>
            <a:xfrm>
              <a:off x="4883749" y="11090276"/>
              <a:ext cx="4125258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仙童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英特尔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,AMD,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高通、博通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18" name="矩形 69"/>
            <p:cNvSpPr/>
            <p:nvPr/>
          </p:nvSpPr>
          <p:spPr>
            <a:xfrm>
              <a:off x="17029062" y="7346683"/>
              <a:ext cx="1359780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方舟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  <p:sp>
          <p:nvSpPr>
            <p:cNvPr id="1048719" name="矩形 70"/>
            <p:cNvSpPr/>
            <p:nvPr/>
          </p:nvSpPr>
          <p:spPr>
            <a:xfrm>
              <a:off x="17016934" y="8531808"/>
              <a:ext cx="1449756" cy="800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GaussDB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20" name="矩形 71"/>
            <p:cNvSpPr/>
            <p:nvPr/>
          </p:nvSpPr>
          <p:spPr>
            <a:xfrm>
              <a:off x="15833956" y="6080619"/>
              <a:ext cx="3688888" cy="80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HarmonyOS,</a:t>
              </a:r>
            </a:p>
            <a:p>
              <a:pPr algn="ctr" defTabSz="914034"/>
              <a:r>
                <a:rPr lang="en-US" altLang="zh-CN" sz="1000" dirty="0" err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EulerOS</a:t>
              </a:r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, UOS…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 </a:t>
              </a:r>
            </a:p>
          </p:txBody>
        </p:sp>
        <p:sp>
          <p:nvSpPr>
            <p:cNvPr id="1048721" name="矩形 72"/>
            <p:cNvSpPr/>
            <p:nvPr/>
          </p:nvSpPr>
          <p:spPr>
            <a:xfrm>
              <a:off x="17054164" y="10656624"/>
              <a:ext cx="142993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中芯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algn="ctr" defTabSz="914034"/>
              <a:r>
                <a:rPr lang="zh-CN" altLang="en-US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国际</a:t>
              </a:r>
              <a:endPara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  <a:p>
              <a:pPr algn="ctr" defTabSz="914034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S-R-GB"/>
                </a:rPr>
                <a:t>…</a:t>
              </a:r>
              <a:endPara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endParaRPr>
            </a:p>
          </p:txBody>
        </p:sp>
      </p:grpSp>
      <p:grpSp>
        <p:nvGrpSpPr>
          <p:cNvPr id="75" name="组合 1"/>
          <p:cNvGrpSpPr/>
          <p:nvPr/>
        </p:nvGrpSpPr>
        <p:grpSpPr>
          <a:xfrm>
            <a:off x="179189" y="706491"/>
            <a:ext cx="10825259" cy="466258"/>
            <a:chOff x="323572" y="724791"/>
            <a:chExt cx="10829488" cy="466440"/>
          </a:xfrm>
        </p:grpSpPr>
        <p:cxnSp>
          <p:nvCxnSpPr>
            <p:cNvPr id="3145752" name="直接连接符 64"/>
            <p:cNvCxnSpPr>
              <a:cxnSpLocks/>
            </p:cNvCxnSpPr>
            <p:nvPr/>
          </p:nvCxnSpPr>
          <p:spPr>
            <a:xfrm>
              <a:off x="323572" y="724791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3" name="直接连接符 65"/>
            <p:cNvCxnSpPr>
              <a:cxnSpLocks/>
            </p:cNvCxnSpPr>
            <p:nvPr/>
          </p:nvCxnSpPr>
          <p:spPr>
            <a:xfrm>
              <a:off x="2281638" y="929223"/>
              <a:ext cx="893727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4" name="直接连接符 73"/>
            <p:cNvCxnSpPr>
              <a:cxnSpLocks/>
            </p:cNvCxnSpPr>
            <p:nvPr/>
          </p:nvCxnSpPr>
          <p:spPr>
            <a:xfrm>
              <a:off x="1846387" y="1133627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5" name="直接连接符 74"/>
            <p:cNvCxnSpPr>
              <a:cxnSpLocks/>
            </p:cNvCxnSpPr>
            <p:nvPr/>
          </p:nvCxnSpPr>
          <p:spPr>
            <a:xfrm>
              <a:off x="9543106" y="816781"/>
              <a:ext cx="160995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6" name="直接连接符 75"/>
            <p:cNvCxnSpPr>
              <a:cxnSpLocks/>
            </p:cNvCxnSpPr>
            <p:nvPr/>
          </p:nvCxnSpPr>
          <p:spPr>
            <a:xfrm>
              <a:off x="7308606" y="967766"/>
              <a:ext cx="3117850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99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7" name="直接连接符 76"/>
            <p:cNvCxnSpPr>
              <a:cxnSpLocks/>
            </p:cNvCxnSpPr>
            <p:nvPr/>
          </p:nvCxnSpPr>
          <p:spPr>
            <a:xfrm>
              <a:off x="8977847" y="1191231"/>
              <a:ext cx="1285824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rgbClr val="4092FD">
                      <a:alpha val="52000"/>
                    </a:srgbClr>
                  </a:gs>
                  <a:gs pos="100000">
                    <a:srgbClr val="4092FD">
                      <a:alpha val="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DB390333-3066-43F1-9CFF-3AFE992D66B8}"/>
              </a:ext>
            </a:extLst>
          </p:cNvPr>
          <p:cNvSpPr txBox="1"/>
          <p:nvPr/>
        </p:nvSpPr>
        <p:spPr>
          <a:xfrm>
            <a:off x="508215" y="6488668"/>
            <a:ext cx="7631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本页内容来自龚体在南开大学鸿蒙俱乐部成立仪式上的报告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学习操作系统的目的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005608" y="3626632"/>
            <a:ext cx="10449821" cy="2068529"/>
            <a:chOff x="994466" y="3146427"/>
            <a:chExt cx="10449821" cy="2068529"/>
          </a:xfrm>
        </p:grpSpPr>
        <p:pic>
          <p:nvPicPr>
            <p:cNvPr id="26" name="Picture 7" descr="13123560875914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3625" y="3146427"/>
              <a:ext cx="185102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994466" y="3417864"/>
              <a:ext cx="20542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写操作系统很酷!</a:t>
              </a: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7804047" y="3426000"/>
              <a:ext cx="3351212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掌握操作系统是一个挑战!</a:t>
              </a: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7454900" y="4010200"/>
              <a:ext cx="3989387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我要参与系统软件开发</a:t>
              </a: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011606" y="4002064"/>
              <a:ext cx="2397125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操作系统很有用!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012825" y="4630756"/>
              <a:ext cx="5130811" cy="584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我想了解操作系统到底是如何工作的？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28662" y="1714488"/>
            <a:ext cx="8215370" cy="1589531"/>
            <a:chOff x="928662" y="928676"/>
            <a:chExt cx="8215370" cy="1589531"/>
          </a:xfrm>
        </p:grpSpPr>
        <p:sp>
          <p:nvSpPr>
            <p:cNvPr id="33" name="TextBox 17"/>
            <p:cNvSpPr txBox="1"/>
            <p:nvPr/>
          </p:nvSpPr>
          <p:spPr>
            <a:xfrm>
              <a:off x="928662" y="92867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已有操作系统很好，我将来的工作不会写操作系统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1428728" y="127503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Windows,Linux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.</a:t>
              </a: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36" name="TextBox 20"/>
            <p:cNvSpPr txBox="1"/>
            <p:nvPr/>
          </p:nvSpPr>
          <p:spPr>
            <a:xfrm>
              <a:off x="928662" y="1678618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已有操作系统是否解决了所有的事?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37" name="TextBox 21"/>
            <p:cNvSpPr txBox="1"/>
            <p:nvPr/>
          </p:nvSpPr>
          <p:spPr>
            <a:xfrm>
              <a:off x="928662" y="2057832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为什么我要学习它？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操作系统课是多门课程的综合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28662" y="1785926"/>
            <a:ext cx="8215370" cy="3317895"/>
            <a:chOff x="928662" y="928676"/>
            <a:chExt cx="8215370" cy="3317895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综合课程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结合许多不同的课程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8" y="128586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程序设计语言</a:t>
              </a: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8" y="164305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数据结构</a:t>
              </a:r>
            </a:p>
          </p:txBody>
        </p:sp>
        <p:pic>
          <p:nvPicPr>
            <p:cNvPr id="5" name="图片 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6" name="TextBox 25"/>
            <p:cNvSpPr txBox="1"/>
            <p:nvPr/>
          </p:nvSpPr>
          <p:spPr>
            <a:xfrm>
              <a:off x="1428728" y="200024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算法</a:t>
              </a:r>
            </a:p>
          </p:txBody>
        </p:sp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9" name="TextBox 27"/>
            <p:cNvSpPr txBox="1"/>
            <p:nvPr/>
          </p:nvSpPr>
          <p:spPr>
            <a:xfrm>
              <a:off x="1428728" y="235743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计算机体系结构</a:t>
              </a: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14" name="TextBox 29"/>
            <p:cNvSpPr txBox="1"/>
            <p:nvPr/>
          </p:nvSpPr>
          <p:spPr>
            <a:xfrm>
              <a:off x="928662" y="2743144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材料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15" name="TextBox 30"/>
            <p:cNvSpPr txBox="1"/>
            <p:nvPr/>
          </p:nvSpPr>
          <p:spPr>
            <a:xfrm>
              <a:off x="1428728" y="3100334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操作系统概念和原理、源代码</a:t>
              </a: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17" name="TextBox 32"/>
            <p:cNvSpPr txBox="1"/>
            <p:nvPr/>
          </p:nvSpPr>
          <p:spPr>
            <a:xfrm>
              <a:off x="928662" y="342900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张海山锐谐体2.0-授权联系：Samtype@QQ.com" pitchFamily="2" charset="-122"/>
                  <a:ea typeface="张海山锐谐体2.0-授权联系：Samtype@QQ.com" pitchFamily="2" charset="-122"/>
                  <a:cs typeface="+mn-cs"/>
                </a:rPr>
                <a:t>■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技能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MS PGothic" panose="020B0600070205080204" pitchFamily="34" charset="-128"/>
              </a:endParaRP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1428728" y="3786196"/>
              <a:ext cx="771530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66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MS PGothic" panose="020B0600070205080204" pitchFamily="34" charset="-128"/>
                </a:rPr>
                <a:t>操作系统的设计和实现</a:t>
              </a: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哪里在做操作系统研究？</a:t>
            </a: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929005" y="1786255"/>
            <a:ext cx="9472930" cy="3817174"/>
            <a:chOff x="928662" y="928676"/>
            <a:chExt cx="9472997" cy="3581747"/>
          </a:xfrm>
        </p:grpSpPr>
        <p:sp>
          <p:nvSpPr>
            <p:cNvPr id="82948" name="TextBox 8"/>
            <p:cNvSpPr txBox="1">
              <a:spLocks noChangeArrowheads="1"/>
            </p:cNvSpPr>
            <p:nvPr/>
          </p:nvSpPr>
          <p:spPr bwMode="auto">
            <a:xfrm>
              <a:off x="928662" y="134290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计算机产业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49" name="TextBox 9"/>
            <p:cNvSpPr txBox="1">
              <a:spLocks noChangeArrowheads="1"/>
            </p:cNvSpPr>
            <p:nvPr/>
          </p:nvSpPr>
          <p:spPr bwMode="auto">
            <a:xfrm>
              <a:off x="1428728" y="1771530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旧时：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  Xerox (PARC), IBM, DEC (SRC), Bell Labs</a:t>
              </a:r>
            </a:p>
          </p:txBody>
        </p:sp>
        <p:pic>
          <p:nvPicPr>
            <p:cNvPr id="82950" name="图片 10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90828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TextBox 12"/>
            <p:cNvSpPr txBox="1">
              <a:spLocks noChangeArrowheads="1"/>
            </p:cNvSpPr>
            <p:nvPr/>
          </p:nvSpPr>
          <p:spPr bwMode="auto">
            <a:xfrm>
              <a:off x="1428411" y="2171450"/>
              <a:ext cx="8973248" cy="77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现代： 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Microsoft, Google, Yahoo, IBM, HP, Sun, Intel,               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	      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VMware, Amazon,  …</a:t>
              </a:r>
            </a:p>
          </p:txBody>
        </p:sp>
        <p:pic>
          <p:nvPicPr>
            <p:cNvPr id="82952" name="图片 13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30839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3" name="TextBox 1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国内：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阿里巴巴、百度、华为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…</a:t>
              </a:r>
            </a:p>
          </p:txBody>
        </p:sp>
        <p:pic>
          <p:nvPicPr>
            <p:cNvPr id="82954" name="图片 15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5" name="TextBox 18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顶尖大学的计算机科学部门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6" name="TextBox 19"/>
            <p:cNvSpPr txBox="1">
              <a:spLocks noChangeArrowheads="1"/>
            </p:cNvSpPr>
            <p:nvPr/>
          </p:nvSpPr>
          <p:spPr bwMode="auto">
            <a:xfrm>
              <a:off x="928662" y="3249704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研究协会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2957" name="TextBox 20"/>
            <p:cNvSpPr txBox="1">
              <a:spLocks noChangeArrowheads="1"/>
            </p:cNvSpPr>
            <p:nvPr/>
          </p:nvSpPr>
          <p:spPr bwMode="auto">
            <a:xfrm>
              <a:off x="1428728" y="367833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2958" name="图片 21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81508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9" name="TextBox 22"/>
            <p:cNvSpPr txBox="1">
              <a:spLocks noChangeArrowheads="1"/>
            </p:cNvSpPr>
            <p:nvPr/>
          </p:nvSpPr>
          <p:spPr bwMode="auto">
            <a:xfrm>
              <a:off x="1428728" y="4078442"/>
              <a:ext cx="7715304" cy="431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2960" name="图片 23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421519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操作系统研究的顶级会议</a:t>
            </a: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929005" y="1786255"/>
            <a:ext cx="8214995" cy="3436815"/>
            <a:chOff x="928662" y="928676"/>
            <a:chExt cx="8215370" cy="3084968"/>
          </a:xfrm>
        </p:grpSpPr>
        <p:sp>
          <p:nvSpPr>
            <p:cNvPr id="84996" name="TextBox 115"/>
            <p:cNvSpPr txBox="1">
              <a:spLocks noChangeArrowheads="1"/>
            </p:cNvSpPr>
            <p:nvPr/>
          </p:nvSpPr>
          <p:spPr bwMode="auto">
            <a:xfrm>
              <a:off x="1428728" y="1285866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ACM SIGOPS</a:t>
              </a:r>
            </a:p>
          </p:txBody>
        </p:sp>
        <p:pic>
          <p:nvPicPr>
            <p:cNvPr id="84997" name="图片 116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42262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998" name="TextBox 117"/>
            <p:cNvSpPr txBox="1">
              <a:spLocks noChangeArrowheads="1"/>
            </p:cNvSpPr>
            <p:nvPr/>
          </p:nvSpPr>
          <p:spPr bwMode="auto">
            <a:xfrm>
              <a:off x="1428728" y="1685976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每两年（奇数：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1967-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）</a:t>
              </a:r>
            </a:p>
          </p:txBody>
        </p:sp>
        <p:pic>
          <p:nvPicPr>
            <p:cNvPr id="84999" name="图片 118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1822731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0" name="TextBox 119"/>
            <p:cNvSpPr txBox="1">
              <a:spLocks noChangeArrowheads="1"/>
            </p:cNvSpPr>
            <p:nvPr/>
          </p:nvSpPr>
          <p:spPr bwMode="auto">
            <a:xfrm>
              <a:off x="1428728" y="2071684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</a:p>
          </p:txBody>
        </p:sp>
        <p:pic>
          <p:nvPicPr>
            <p:cNvPr id="85001" name="图片 120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208439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2" name="TextBox 121"/>
            <p:cNvSpPr txBox="1">
              <a:spLocks noChangeArrowheads="1"/>
            </p:cNvSpPr>
            <p:nvPr/>
          </p:nvSpPr>
          <p:spPr bwMode="auto">
            <a:xfrm>
              <a:off x="928662" y="928676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操作系统原理研讨会（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SOSP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sp>
          <p:nvSpPr>
            <p:cNvPr id="85003" name="TextBox 124"/>
            <p:cNvSpPr txBox="1">
              <a:spLocks noChangeArrowheads="1"/>
            </p:cNvSpPr>
            <p:nvPr/>
          </p:nvSpPr>
          <p:spPr bwMode="auto">
            <a:xfrm>
              <a:off x="1428728" y="2814582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USENIX</a:t>
              </a:r>
            </a:p>
          </p:txBody>
        </p:sp>
        <p:pic>
          <p:nvPicPr>
            <p:cNvPr id="85004" name="图片 125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295133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5" name="TextBox 126"/>
            <p:cNvSpPr txBox="1">
              <a:spLocks noChangeArrowheads="1"/>
            </p:cNvSpPr>
            <p:nvPr/>
          </p:nvSpPr>
          <p:spPr bwMode="auto">
            <a:xfrm>
              <a:off x="1428728" y="3214692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每两年（偶数：</a:t>
              </a:r>
              <a:r>
                <a:rPr kumimoji="0" lang="en-US" altLang="zh-CN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1994-</a:t>
              </a: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，从</a:t>
              </a:r>
              <a:r>
                <a:rPr kumimoji="0" lang="en-US" altLang="zh-CN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2021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年开始改成一年一次）</a:t>
              </a:r>
              <a:endParaRPr kumimoji="0"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  <p:pic>
          <p:nvPicPr>
            <p:cNvPr id="85006" name="图片 127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351447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7" name="TextBox 128"/>
            <p:cNvSpPr txBox="1">
              <a:spLocks noChangeArrowheads="1"/>
            </p:cNvSpPr>
            <p:nvPr/>
          </p:nvSpPr>
          <p:spPr bwMode="auto">
            <a:xfrm>
              <a:off x="1428728" y="3600400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~20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MS PGothic" panose="020B0600070205080204" pitchFamily="34" charset="-128"/>
                </a:rPr>
                <a:t>论文</a:t>
              </a:r>
            </a:p>
          </p:txBody>
        </p:sp>
        <p:pic>
          <p:nvPicPr>
            <p:cNvPr id="85008" name="图片 129" descr="小点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62" y="3737155"/>
              <a:ext cx="151066" cy="14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9" name="TextBox 130"/>
            <p:cNvSpPr txBox="1">
              <a:spLocks noChangeArrowheads="1"/>
            </p:cNvSpPr>
            <p:nvPr/>
          </p:nvSpPr>
          <p:spPr bwMode="auto">
            <a:xfrm>
              <a:off x="928662" y="2457392"/>
              <a:ext cx="7715304" cy="41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USENIX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操作系统设计和实现研讨会（</a:t>
              </a:r>
              <a:r>
                <a:rPr kumimoji="0" lang="en-US" altLang="zh-CN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OSDI</a:t>
              </a:r>
              <a:r>
                <a:rPr kumimoji="0" lang="zh-CN" altLang="en-US" sz="2400" b="1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kumimoji="0" lang="zh-CN" altLang="en-US" sz="2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There is a saying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730885" y="1663700"/>
            <a:ext cx="8305165" cy="18154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defRPr kumimoji="1" sz="2800">
                <a:solidFill>
                  <a:srgbClr val="003366"/>
                </a:solidFill>
                <a:latin typeface="Verdana" panose="020B0604030504040204" pitchFamily="34" charset="0"/>
                <a:ea typeface="宋体" panose="02010600030101010101" pitchFamily="2" charset="-122"/>
                <a:cs typeface="+mn-ea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C9F6"/>
              </a:buClr>
              <a:buSzPct val="8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70000"/>
              <a:buFont typeface="Wingdings" panose="05000000000000000000" pitchFamily="2" charset="2"/>
              <a:buChar char="l"/>
              <a:defRPr kumimoji="1" sz="24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kumimoji="1" sz="200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89ED0"/>
              </a:buClr>
              <a:buSzPct val="5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CN" dirty="0"/>
              <a:t>I hear, I forget</a:t>
            </a:r>
          </a:p>
          <a:p>
            <a:r>
              <a:rPr lang="en-US" altLang="zh-CN" dirty="0"/>
              <a:t>I see, I remember</a:t>
            </a:r>
          </a:p>
          <a:p>
            <a:r>
              <a:rPr lang="en-US" altLang="zh-CN" dirty="0"/>
              <a:t>I do, I understand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64235" y="3569335"/>
            <a:ext cx="10224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不闻不若闻之，闻之不若见之，见之不若知之，知之不若行之。学至于行之而止矣。</a:t>
            </a:r>
          </a:p>
          <a:p>
            <a:r>
              <a:rPr lang="en-US" altLang="zh-CN" sz="2400" dirty="0"/>
              <a:t>-----</a:t>
            </a:r>
            <a:r>
              <a:rPr lang="zh-CN" altLang="en-US" sz="2400" dirty="0"/>
              <a:t>摘自</a:t>
            </a:r>
            <a:r>
              <a:rPr lang="en-US" altLang="zh-CN" sz="2400" dirty="0"/>
              <a:t>《</a:t>
            </a:r>
            <a:r>
              <a:rPr lang="zh-CN" altLang="en-US" sz="2400" dirty="0"/>
              <a:t>荀子</a:t>
            </a:r>
            <a:r>
              <a:rPr lang="en-US" altLang="zh-CN" sz="2400" dirty="0"/>
              <a:t>·</a:t>
            </a:r>
            <a:r>
              <a:rPr lang="zh-CN" altLang="en-US" sz="2400" dirty="0"/>
              <a:t>儒效</a:t>
            </a:r>
            <a:r>
              <a:rPr lang="en-US" altLang="zh-CN" sz="2400" dirty="0"/>
              <a:t>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如何学习操作系统？</a:t>
            </a: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899795" y="1988820"/>
            <a:ext cx="7715250" cy="1950674"/>
            <a:chOff x="928662" y="2071423"/>
            <a:chExt cx="7715304" cy="1733218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423"/>
              <a:ext cx="7715304" cy="1253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lvl="1">
                <a:lnSpc>
                  <a:spcPct val="95000"/>
                </a:lnSpc>
                <a:defRPr/>
              </a:pPr>
              <a:r>
                <a:rPr lang="zh-CN" altLang="en-US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“天才是1%的灵感加上</a:t>
              </a:r>
              <a:r>
                <a:rPr lang="zh-CN" altLang="en-US" sz="36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99%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的汗水" </a:t>
              </a:r>
            </a:p>
            <a:p>
              <a:pPr>
                <a:lnSpc>
                  <a:spcPct val="95000"/>
                </a:lnSpc>
                <a:defRPr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Lucida Sans" panose="020B0602030504020204" pitchFamily="34" charset="0"/>
                </a:rPr>
                <a:t>-- Thomas Edison </a:t>
              </a:r>
            </a:p>
            <a:p>
              <a:pPr marL="342900" indent="-342900">
                <a:spcBef>
                  <a:spcPct val="20000"/>
                </a:spcBef>
                <a:buClr>
                  <a:srgbClr val="FFFF66"/>
                </a:buClr>
                <a:defRPr/>
              </a:pPr>
              <a:endParaRPr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ucida Sans" panose="020B0602030504020204" pitchFamily="34" charset="0"/>
              </a:endParaRPr>
            </a:p>
          </p:txBody>
        </p:sp>
        <p:sp>
          <p:nvSpPr>
            <p:cNvPr id="87046" name="TextBox 14"/>
            <p:cNvSpPr txBox="1">
              <a:spLocks noChangeArrowheads="1"/>
            </p:cNvSpPr>
            <p:nvPr/>
          </p:nvSpPr>
          <p:spPr bwMode="auto">
            <a:xfrm>
              <a:off x="928662" y="3286130"/>
              <a:ext cx="7715304" cy="51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¢"/>
                <a:defRPr kumimoji="1" sz="2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0000"/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>
                  <a:srgbClr val="FFFF66"/>
                </a:buClr>
                <a:buSzTx/>
                <a:buFontTx/>
                <a:buNone/>
              </a:pPr>
              <a:r>
                <a:rPr kumimoji="0" lang="zh-CN" altLang="en-US" sz="1800" b="1" dirty="0">
                  <a:solidFill>
                    <a:srgbClr val="11576A"/>
                  </a:solidFill>
                  <a:latin typeface="张海山锐谐体2.0-授权联系：Samtype@QQ.com"/>
                  <a:ea typeface="张海山锐谐体2.0-授权联系：Samtype@QQ.com"/>
                  <a:cs typeface="张海山锐谐体2.0-授权联系：Samtype@QQ.com"/>
                </a:rPr>
                <a:t>■ </a:t>
              </a: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“困难，最好的和</a:t>
              </a:r>
              <a:r>
                <a:rPr kumimoji="0" lang="zh-CN" altLang="en-US" sz="32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最有趣</a:t>
              </a:r>
              <a:r>
                <a:rPr kumimoji="0" lang="zh-CN" altLang="en-US" sz="2400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的三年级课程！”</a:t>
              </a:r>
              <a:endParaRPr kumimoji="0" lang="zh-CN" altLang="en-US" sz="2400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S PGothic" panose="020B0600070205080204" pitchFamily="34" charset="-128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981075"/>
            <a:ext cx="7251065" cy="542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拆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2069465"/>
            <a:ext cx="4708525" cy="3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拆机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65" y="2063115"/>
            <a:ext cx="5225415" cy="3542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从专业开发人员的视角重新审视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5" name="Picture 2" descr="https://ss1.bdstatic.com/70cFuXSh_Q1YnxGkpoWK1HF6hhy/it/u=107850884,2339190549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70" y="2123440"/>
            <a:ext cx="8083550" cy="342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20C5B7-06D4-4B31-845E-A45B00E2423E}"/>
              </a:ext>
            </a:extLst>
          </p:cNvPr>
          <p:cNvSpPr txBox="1"/>
          <p:nvPr/>
        </p:nvSpPr>
        <p:spPr>
          <a:xfrm>
            <a:off x="1237293" y="5665470"/>
            <a:ext cx="10020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观察：对于硬件资源的使用（比如访问内存的地址） ，</a:t>
            </a:r>
            <a:endParaRPr lang="en-US" altLang="zh-CN" sz="2400" dirty="0"/>
          </a:p>
          <a:p>
            <a:r>
              <a:rPr lang="en-US" altLang="zh-CN" sz="2400" dirty="0"/>
              <a:t>          </a:t>
            </a:r>
            <a:r>
              <a:rPr lang="zh-CN" altLang="en-US" sz="2400" dirty="0"/>
              <a:t>都是直接编码在程序的指令中的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写在本课程即将开始的时候</a:t>
            </a:r>
            <a:endParaRPr lang="zh-CN" sz="3600" dirty="0">
              <a:latin typeface="+mn-ea"/>
              <a:ea typeface="+mn-ea"/>
            </a:endParaRPr>
          </a:p>
        </p:txBody>
      </p: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663065"/>
            <a:ext cx="11014710" cy="4606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高考给了你毅力和学习能力，但也让你丧失了一些长线学习机会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人生是长跑，没有明确的“考不考”的知识和“算多少分”的能力</a:t>
            </a:r>
            <a:endParaRPr kumimoji="0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 eaLnBrk="1" fontAlgn="base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</a:pPr>
            <a:r>
              <a:rPr lang="zh-CN" altLang="en-US" sz="28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考核是形式，能力是根本，不要为找到了形式的漏洞沾沾自喜</a:t>
            </a:r>
            <a:endParaRPr lang="en-US" altLang="zh-CN" sz="2800" dirty="0">
              <a:solidFill>
                <a:srgbClr val="0033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人工智能正以一种前所未有的形式改变我们的生产生活方式，学会与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AI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协同工作，并找到自己的核心价值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2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sz="4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如何学习操作系统？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80" y="2279650"/>
            <a:ext cx="2444750" cy="334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20" y="2543810"/>
            <a:ext cx="253428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0" y="2233295"/>
            <a:ext cx="2546350" cy="339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22000" t="5000" r="22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8369"/>
          </a:xfrm>
          <a:prstGeom prst="rect">
            <a:avLst/>
          </a:prstGeom>
          <a:solidFill>
            <a:srgbClr val="712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38324"/>
            <a:ext cx="12192000" cy="324646"/>
          </a:xfrm>
          <a:prstGeom prst="rect">
            <a:avLst/>
          </a:prstGeom>
          <a:solidFill>
            <a:srgbClr val="7123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2355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/>
        </p:nvSpPr>
        <p:spPr>
          <a:xfrm>
            <a:off x="2290445" y="2591435"/>
            <a:ext cx="7776845" cy="1871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5400" i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  <a:t>Thanks for your time!</a:t>
            </a:r>
            <a:br>
              <a:rPr lang="en-US" altLang="zh-CN" sz="5400" i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</a:br>
            <a:r>
              <a:rPr lang="en-US" altLang="zh-CN" sz="5400" i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a typeface="宋体" panose="02010600030101010101" pitchFamily="2" charset="-122"/>
              </a:rPr>
              <a:t>Questions &amp; Answers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6C73C5-9217-4AB8-B94F-2F5D8D989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-20935"/>
            <a:ext cx="3131418" cy="690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"/>
    </mc:Choice>
    <mc:Fallback xmlns="">
      <p:transition spd="slow" advTm="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几个值得思考的小问题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10" name="文本框 9" descr="7b0a202020202262756c6c6574223a20227b5c2263617465676f727949645c223a5c225c222c5c2274656d706c61746549645c223a32303233313538357d220a7d0a"/>
          <p:cNvSpPr txBox="1"/>
          <p:nvPr/>
        </p:nvSpPr>
        <p:spPr>
          <a:xfrm>
            <a:off x="551815" y="1745615"/>
            <a:ext cx="1057656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每一部手机的硬件是一样的吗？</a:t>
            </a:r>
          </a:p>
          <a:p>
            <a:pPr marL="996950" lvl="1" indent="-539750" fontAlgn="auto"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CPU、内存、地址排布、屏幕大小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每一个手机上安装的程序是一样的吗？</a:t>
            </a:r>
          </a:p>
          <a:p>
            <a:pPr marL="996950" lvl="1" indent="-539750" fontAlgn="auto">
              <a:buFont typeface="Wingdings" panose="05000000000000000000" charset="0"/>
              <a:buBlip>
                <a:blip r:embed="rId2"/>
              </a:buBlip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抖音、微信、B站是否为每一款手机开发了一个app?</a:t>
            </a:r>
          </a:p>
          <a:p>
            <a:pPr marL="996950" lvl="1" indent="-539750" fontAlgn="auto">
              <a:buFont typeface="Wingdings" panose="05000000000000000000" charset="0"/>
              <a:buBlip>
                <a:blip r:embed="rId2"/>
              </a:buBlip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当你自己设计了一个新的手机，是不是需要联系每个厂商来给你写程序？</a:t>
            </a:r>
          </a:p>
          <a:p>
            <a:pPr marL="539750" indent="-539750" fontAlgn="auto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为什么程序可以不用考虑硬件的差异?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96950" lvl="1" indent="-539750">
              <a:buBlip>
                <a:blip r:embed="rId2"/>
              </a:buBlip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说明：即使兼容机是有标准的，内存的容量会变化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60年前“操作系统”并不是今天的样子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2745" y="1663700"/>
            <a:ext cx="8905875" cy="246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998855" y="4215130"/>
            <a:ext cx="11010265" cy="1616075"/>
          </a:xfrm>
        </p:spPr>
        <p:txBody>
          <a:bodyPr>
            <a:noAutofit/>
          </a:bodyPr>
          <a:lstStyle/>
          <a:p>
            <a:pPr algn="l"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早期计算机系统</a:t>
            </a:r>
            <a:endParaRPr kumimoji="0" lang="en-US" altLang="zh-CN" sz="2800" dirty="0"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  <a:p>
            <a:pPr lvl="1" algn="l" eaLnBrk="1" hangingPunct="1">
              <a:lnSpc>
                <a:spcPct val="70000"/>
              </a:lnSpc>
            </a:pP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(a)bring cards to 1401</a:t>
            </a:r>
          </a:p>
          <a:p>
            <a:pPr lvl="1" algn="l" eaLnBrk="1" hangingPunct="1">
              <a:lnSpc>
                <a:spcPct val="70000"/>
              </a:lnSpc>
            </a:pP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(b)read cards to tape</a:t>
            </a:r>
          </a:p>
          <a:p>
            <a:pPr lvl="1" algn="l" eaLnBrk="1" hangingPunct="1">
              <a:lnSpc>
                <a:spcPct val="70000"/>
              </a:lnSpc>
            </a:pPr>
            <a:r>
              <a:rPr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(c)</a:t>
            </a: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(d)put tape on 7094 which does computing</a:t>
            </a:r>
          </a:p>
          <a:p>
            <a:pPr lvl="1" algn="l" eaLnBrk="1" hangingPunct="1">
              <a:lnSpc>
                <a:spcPct val="70000"/>
              </a:lnSpc>
            </a:pPr>
            <a:r>
              <a:rPr kumimoji="0" lang="en-US" altLang="zh-CN" sz="2400" dirty="0"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(e)(f)put tape on 1401 which prints output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34907" y="5821587"/>
            <a:ext cx="813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八卦：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Operating System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的词根，来自对当时的设备管理者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Operator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的称呼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6B9757-D3BC-431C-89C2-88447B9899F2}"/>
              </a:ext>
            </a:extLst>
          </p:cNvPr>
          <p:cNvSpPr txBox="1"/>
          <p:nvPr/>
        </p:nvSpPr>
        <p:spPr>
          <a:xfrm>
            <a:off x="7629149" y="4199989"/>
            <a:ext cx="4191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开始编程前，程序员需要知道系统硬件的所有细节，包括但不限于</a:t>
            </a:r>
            <a:endParaRPr lang="en-US" altLang="zh-CN" sz="2000" dirty="0"/>
          </a:p>
          <a:p>
            <a:r>
              <a:rPr lang="en-US" altLang="zh-CN" sz="2000" dirty="0"/>
              <a:t>(a)</a:t>
            </a:r>
            <a:r>
              <a:rPr lang="zh-CN" altLang="en-US" sz="2000" dirty="0"/>
              <a:t>读卡器、磁带、打印机的规则</a:t>
            </a:r>
            <a:endParaRPr lang="en-US" altLang="zh-CN" sz="2000" dirty="0"/>
          </a:p>
          <a:p>
            <a:r>
              <a:rPr lang="en-US" altLang="zh-CN" sz="2000" dirty="0"/>
              <a:t>(b)</a:t>
            </a:r>
            <a:r>
              <a:rPr lang="zh-CN" altLang="en-US" sz="2000" dirty="0"/>
              <a:t>处理器的算力，内存的布局</a:t>
            </a:r>
            <a:endParaRPr lang="en-US" altLang="zh-CN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114C9B-7CF2-4577-928D-0A251CF1ECCB}"/>
              </a:ext>
            </a:extLst>
          </p:cNvPr>
          <p:cNvSpPr txBox="1"/>
          <p:nvPr/>
        </p:nvSpPr>
        <p:spPr>
          <a:xfrm>
            <a:off x="2436107" y="6194425"/>
            <a:ext cx="893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八卦：现在的很多编程习题都来自那个时期的任务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  <p:bldP spid="3" grpId="0"/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0"/>
            <a:ext cx="6095365" cy="70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章节1-1：引言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31520" y="795655"/>
            <a:ext cx="9144000" cy="777875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50年前“操作系统”的样子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980758"/>
            <a:ext cx="633730" cy="406400"/>
            <a:chOff x="56" y="2009"/>
            <a:chExt cx="998" cy="640"/>
          </a:xfrm>
        </p:grpSpPr>
        <p:sp>
          <p:nvSpPr>
            <p:cNvPr id="2" name="任意多边形: 形状 7"/>
            <p:cNvSpPr/>
            <p:nvPr/>
          </p:nvSpPr>
          <p:spPr>
            <a:xfrm>
              <a:off x="56" y="2009"/>
              <a:ext cx="999" cy="641"/>
            </a:xfrm>
            <a:custGeom>
              <a:avLst/>
              <a:gdLst>
                <a:gd name="connsiteX0" fmla="*/ 0 w 999"/>
                <a:gd name="connsiteY0" fmla="*/ 2 h 641"/>
                <a:gd name="connsiteX1" fmla="*/ 761 w 999"/>
                <a:gd name="connsiteY1" fmla="*/ 0 h 641"/>
                <a:gd name="connsiteX2" fmla="*/ 999 w 999"/>
                <a:gd name="connsiteY2" fmla="*/ 321 h 641"/>
                <a:gd name="connsiteX3" fmla="*/ 750 w 999"/>
                <a:gd name="connsiteY3" fmla="*/ 641 h 641"/>
                <a:gd name="connsiteX4" fmla="*/ 0 w 999"/>
                <a:gd name="connsiteY4" fmla="*/ 639 h 641"/>
                <a:gd name="connsiteX5" fmla="*/ 0 w 999"/>
                <a:gd name="connsiteY5" fmla="*/ 2 h 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" h="641">
                  <a:moveTo>
                    <a:pt x="0" y="2"/>
                  </a:moveTo>
                  <a:lnTo>
                    <a:pt x="761" y="0"/>
                  </a:lnTo>
                  <a:cubicBezTo>
                    <a:pt x="864" y="0"/>
                    <a:pt x="999" y="145"/>
                    <a:pt x="999" y="321"/>
                  </a:cubicBezTo>
                  <a:cubicBezTo>
                    <a:pt x="999" y="496"/>
                    <a:pt x="853" y="641"/>
                    <a:pt x="750" y="641"/>
                  </a:cubicBezTo>
                  <a:lnTo>
                    <a:pt x="0" y="63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12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88" y="2111"/>
              <a:ext cx="437" cy="4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>
                <a:latin typeface="喵呜黑体" panose="02000503000000000000" charset="-122"/>
                <a:ea typeface="喵呜黑体" panose="02000503000000000000" charset="-122"/>
              </a:endParaRPr>
            </a:p>
          </p:txBody>
        </p:sp>
      </p:grpSp>
      <p:sp>
        <p:nvSpPr>
          <p:cNvPr id="29" name="Rectangle 1">
            <a:extLst>
              <a:ext uri="{FF2B5EF4-FFF2-40B4-BE49-F238E27FC236}">
                <a16:creationId xmlns:a16="http://schemas.microsoft.com/office/drawing/2014/main" id="{218D3BA2-8B45-486E-9209-1B75529B1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5" y="3789363"/>
            <a:ext cx="34163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程序指令直接使用资源（地址）</a:t>
            </a:r>
          </a:p>
        </p:txBody>
      </p:sp>
      <p:sp>
        <p:nvSpPr>
          <p:cNvPr id="30" name="Text Box 17">
            <a:extLst>
              <a:ext uri="{FF2B5EF4-FFF2-40B4-BE49-F238E27FC236}">
                <a16:creationId xmlns:a16="http://schemas.microsoft.com/office/drawing/2014/main" id="{6644B2D9-D087-449F-873E-44F901B96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444875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</a:p>
        </p:txBody>
      </p:sp>
      <p:sp>
        <p:nvSpPr>
          <p:cNvPr id="31" name="矩形 5">
            <a:extLst>
              <a:ext uri="{FF2B5EF4-FFF2-40B4-BE49-F238E27FC236}">
                <a16:creationId xmlns:a16="http://schemas.microsoft.com/office/drawing/2014/main" id="{5BBEB716-D7D0-441D-959B-697534C2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4592638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3DB218C-81FB-47CC-A54C-3E4A284EF287}"/>
              </a:ext>
            </a:extLst>
          </p:cNvPr>
          <p:cNvCxnSpPr/>
          <p:nvPr/>
        </p:nvCxnSpPr>
        <p:spPr>
          <a:xfrm>
            <a:off x="1793875" y="3627438"/>
            <a:ext cx="4470400" cy="0"/>
          </a:xfrm>
          <a:prstGeom prst="straightConnector1">
            <a:avLst/>
          </a:prstGeom>
          <a:ln w="1016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6248102-F5DE-4D16-8949-20523651A2DE}"/>
              </a:ext>
            </a:extLst>
          </p:cNvPr>
          <p:cNvCxnSpPr/>
          <p:nvPr/>
        </p:nvCxnSpPr>
        <p:spPr>
          <a:xfrm flipV="1">
            <a:off x="2489200" y="3030538"/>
            <a:ext cx="0" cy="544512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5F847B4-440E-4749-9B40-C289AA6D0862}"/>
              </a:ext>
            </a:extLst>
          </p:cNvPr>
          <p:cNvCxnSpPr/>
          <p:nvPr/>
        </p:nvCxnSpPr>
        <p:spPr>
          <a:xfrm flipV="1">
            <a:off x="2895600" y="3694113"/>
            <a:ext cx="0" cy="871537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8AFBC1E-9527-4316-8CBC-D598ACBD8A2E}"/>
              </a:ext>
            </a:extLst>
          </p:cNvPr>
          <p:cNvCxnSpPr/>
          <p:nvPr/>
        </p:nvCxnSpPr>
        <p:spPr>
          <a:xfrm flipV="1">
            <a:off x="4151313" y="3038475"/>
            <a:ext cx="0" cy="54292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11">
            <a:extLst>
              <a:ext uri="{FF2B5EF4-FFF2-40B4-BE49-F238E27FC236}">
                <a16:creationId xmlns:a16="http://schemas.microsoft.com/office/drawing/2014/main" id="{96309108-BE7A-44F7-BF85-7BEAFD11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887538"/>
            <a:ext cx="15636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12">
            <a:extLst>
              <a:ext uri="{FF2B5EF4-FFF2-40B4-BE49-F238E27FC236}">
                <a16:creationId xmlns:a16="http://schemas.microsoft.com/office/drawing/2014/main" id="{DF1388FD-3782-4557-806B-D83373A9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1976438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ALU</a:t>
            </a:r>
            <a:endParaRPr lang="zh-CN" altLang="en-US" sz="13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13">
            <a:extLst>
              <a:ext uri="{FF2B5EF4-FFF2-40B4-BE49-F238E27FC236}">
                <a16:creationId xmlns:a16="http://schemas.microsoft.com/office/drawing/2014/main" id="{A2CD207B-B346-4AFD-9428-BB5C8BDA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368550"/>
            <a:ext cx="6858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</a:p>
        </p:txBody>
      </p:sp>
      <p:sp>
        <p:nvSpPr>
          <p:cNvPr id="39" name="矩形 14">
            <a:extLst>
              <a:ext uri="{FF2B5EF4-FFF2-40B4-BE49-F238E27FC236}">
                <a16:creationId xmlns:a16="http://schemas.microsoft.com/office/drawing/2014/main" id="{B64F9752-CD3A-4074-A09E-F66E20189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88" y="2720975"/>
            <a:ext cx="8509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高速缓存</a:t>
            </a:r>
          </a:p>
        </p:txBody>
      </p:sp>
      <p:sp>
        <p:nvSpPr>
          <p:cNvPr id="40" name="矩形 16">
            <a:extLst>
              <a:ext uri="{FF2B5EF4-FFF2-40B4-BE49-F238E27FC236}">
                <a16:creationId xmlns:a16="http://schemas.microsoft.com/office/drawing/2014/main" id="{430A8713-BF2E-4767-8657-917BA26F9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103438"/>
            <a:ext cx="608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</a:p>
        </p:txBody>
      </p:sp>
      <p:grpSp>
        <p:nvGrpSpPr>
          <p:cNvPr id="41" name="组合 18">
            <a:extLst>
              <a:ext uri="{FF2B5EF4-FFF2-40B4-BE49-F238E27FC236}">
                <a16:creationId xmlns:a16="http://schemas.microsoft.com/office/drawing/2014/main" id="{54A41402-8EEA-4A64-BE4E-31672C538D50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2584450"/>
            <a:ext cx="893762" cy="485775"/>
            <a:chOff x="7497779" y="2557344"/>
            <a:chExt cx="892996" cy="485244"/>
          </a:xfrm>
        </p:grpSpPr>
        <p:pic>
          <p:nvPicPr>
            <p:cNvPr id="42" name="图片 19">
              <a:extLst>
                <a:ext uri="{FF2B5EF4-FFF2-40B4-BE49-F238E27FC236}">
                  <a16:creationId xmlns:a16="http://schemas.microsoft.com/office/drawing/2014/main" id="{3FFA630C-6BE8-4297-8167-393C607C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79" y="2557344"/>
              <a:ext cx="892996" cy="48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矩形 20">
              <a:extLst>
                <a:ext uri="{FF2B5EF4-FFF2-40B4-BE49-F238E27FC236}">
                  <a16:creationId xmlns:a16="http://schemas.microsoft.com/office/drawing/2014/main" id="{AD77CD71-28DB-43FE-91EA-040DF9634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236" y="2623561"/>
              <a:ext cx="4780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omic Sans MS" panose="030F0702030302020204" pitchFamily="66" charset="0"/>
                </a:rPr>
                <a:t>I/O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28">
            <a:extLst>
              <a:ext uri="{FF2B5EF4-FFF2-40B4-BE49-F238E27FC236}">
                <a16:creationId xmlns:a16="http://schemas.microsoft.com/office/drawing/2014/main" id="{F5B5A79E-1A1C-43FB-951A-23D6D3DA7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288" y="1844675"/>
            <a:ext cx="563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CPU</a:t>
            </a:r>
            <a:endParaRPr lang="zh-CN" altLang="en-US" sz="1400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38">
            <a:extLst>
              <a:ext uri="{FF2B5EF4-FFF2-40B4-BE49-F238E27FC236}">
                <a16:creationId xmlns:a16="http://schemas.microsoft.com/office/drawing/2014/main" id="{2E0A3BF0-DAFF-4438-BC53-5ED46E9F1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4702175"/>
            <a:ext cx="203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DB458506-100D-435A-AFEA-D3421775E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5087938"/>
            <a:ext cx="952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起始地址（</a:t>
            </a:r>
            <a:r>
              <a:rPr lang="en-US" altLang="zh-CN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868C29-3FC2-438B-B143-04982C6F2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4479925"/>
            <a:ext cx="1019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结束</a:t>
            </a:r>
            <a:r>
              <a:rPr lang="zh-CN" altLang="en-US" sz="160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omic Sans MS" panose="030F0702030302020204" pitchFamily="66" charset="0"/>
              </a:rPr>
              <a:t>地址</a:t>
            </a:r>
            <a:endParaRPr lang="zh-CN" altLang="en-US" sz="200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1">
            <a:extLst>
              <a:ext uri="{FF2B5EF4-FFF2-40B4-BE49-F238E27FC236}">
                <a16:creationId xmlns:a16="http://schemas.microsoft.com/office/drawing/2014/main" id="{FCB57B8F-4CB4-4CBF-A662-B5D74546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75" y="4152900"/>
            <a:ext cx="1973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%AH $0x5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%BH $0x7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add  %AH %BH</a:t>
            </a:r>
          </a:p>
          <a:p>
            <a:pPr eaLnBrk="1" hangingPunct="1"/>
            <a:r>
              <a:rPr lang="en-US" altLang="zh-CN" b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mov $0x9 %AH</a:t>
            </a:r>
            <a:endParaRPr lang="zh-CN" altLang="en-US" b="1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01CCA1C-CF1B-49CD-9325-461D5DDD8FB4}"/>
              </a:ext>
            </a:extLst>
          </p:cNvPr>
          <p:cNvSpPr/>
          <p:nvPr/>
        </p:nvSpPr>
        <p:spPr>
          <a:xfrm>
            <a:off x="3421063" y="5010150"/>
            <a:ext cx="150812" cy="1333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2B3942C-2A1B-4A0A-9B1B-28E36B64D5EF}"/>
              </a:ext>
            </a:extLst>
          </p:cNvPr>
          <p:cNvSpPr/>
          <p:nvPr/>
        </p:nvSpPr>
        <p:spPr>
          <a:xfrm>
            <a:off x="3751263" y="5014913"/>
            <a:ext cx="152400" cy="131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998B874-E08B-4CCD-B79A-90B285BEBB0D}"/>
              </a:ext>
            </a:extLst>
          </p:cNvPr>
          <p:cNvSpPr/>
          <p:nvPr/>
        </p:nvSpPr>
        <p:spPr>
          <a:xfrm>
            <a:off x="4094163" y="5016500"/>
            <a:ext cx="150812" cy="1285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37"/>
    </mc:Choice>
    <mc:Fallback xmlns="">
      <p:transition spd="slow" advTm="13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8" grpId="0"/>
      <p:bldP spid="49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e1a9edb-4110-4fb4-ad97-34e95fcd4ffc"/>
  <p:tag name="COMMONDATA" val="eyJoZGlkIjoiMGFiNzE5NDY3N2UwMTA1NmU1NDc3ZjMwNzc5ZTMzZDkifQ=="/>
  <p:tag name="RESOURCE_RECORD_KEY" val="{&quot;29&quot;:[20435158,20426308,20426344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4005</Words>
  <Application>Microsoft Office PowerPoint</Application>
  <PresentationFormat>宽屏</PresentationFormat>
  <Paragraphs>656</Paragraphs>
  <Slides>62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95" baseType="lpstr">
      <vt:lpstr>FZLanTingHeiS-R-GB</vt:lpstr>
      <vt:lpstr>Gulim</vt:lpstr>
      <vt:lpstr>Helvetica Neue Medium</vt:lpstr>
      <vt:lpstr>Huawei Sans</vt:lpstr>
      <vt:lpstr>MS PGothic</vt:lpstr>
      <vt:lpstr>新細明體</vt:lpstr>
      <vt:lpstr>Source Han Sans CN Light</vt:lpstr>
      <vt:lpstr>Source Han Sans CN Medium</vt:lpstr>
      <vt:lpstr>等线</vt:lpstr>
      <vt:lpstr>等线 Light</vt:lpstr>
      <vt:lpstr>楷体</vt:lpstr>
      <vt:lpstr>楷体_GB2312</vt:lpstr>
      <vt:lpstr>隶书</vt:lpstr>
      <vt:lpstr>喵呜黑体</vt:lpstr>
      <vt:lpstr>思源黑体 CN</vt:lpstr>
      <vt:lpstr>思源黑体 CN Medium</vt:lpstr>
      <vt:lpstr>宋体</vt:lpstr>
      <vt:lpstr>微软雅黑</vt:lpstr>
      <vt:lpstr>张海山锐谐体2.0-授权联系：Samtype@QQ.com</vt:lpstr>
      <vt:lpstr>Arial</vt:lpstr>
      <vt:lpstr>Calibri</vt:lpstr>
      <vt:lpstr>Calibri Light</vt:lpstr>
      <vt:lpstr>Comic Sans MS</vt:lpstr>
      <vt:lpstr>Consolas</vt:lpstr>
      <vt:lpstr>Lucida Sans</vt:lpstr>
      <vt:lpstr>Microsoft New Tai Lue</vt:lpstr>
      <vt:lpstr>Tahoma</vt:lpstr>
      <vt:lpstr>Times New Roman</vt:lpstr>
      <vt:lpstr>Verdana</vt:lpstr>
      <vt:lpstr>Wingdings</vt:lpstr>
      <vt:lpstr>Office 主题​​</vt:lpstr>
      <vt:lpstr>Office 主题</vt:lpstr>
      <vt:lpstr>Visio</vt:lpstr>
      <vt:lpstr>操作系统</vt:lpstr>
      <vt:lpstr>章节1-1：引言</vt:lpstr>
      <vt:lpstr>什么是操作系统？</vt:lpstr>
      <vt:lpstr>这似乎是一个不用回答的问题</vt:lpstr>
      <vt:lpstr>按照同学们的直觉，操作系统的作用是什么？</vt:lpstr>
      <vt:lpstr>从专业开发人员的视角重新审视</vt:lpstr>
      <vt:lpstr>几个值得思考的小问题</vt:lpstr>
      <vt:lpstr>60年前“操作系统”并不是今天的样子</vt:lpstr>
      <vt:lpstr>50年前“操作系统”的样子</vt:lpstr>
      <vt:lpstr>50年前“操作系统”的样子</vt:lpstr>
      <vt:lpstr>50年前“操作系统”的样子</vt:lpstr>
      <vt:lpstr>现代化“操作系统”的样子</vt:lpstr>
      <vt:lpstr>What happens behind “Hello World”</vt:lpstr>
      <vt:lpstr>写出Hello World发生了什么</vt:lpstr>
      <vt:lpstr>对操作系统的直观感受</vt:lpstr>
      <vt:lpstr>操作系统定义</vt:lpstr>
      <vt:lpstr>操作系统的地位</vt:lpstr>
      <vt:lpstr>软件的概念</vt:lpstr>
      <vt:lpstr>操作系统在计算机中的角色</vt:lpstr>
      <vt:lpstr>操作系统的功能</vt:lpstr>
      <vt:lpstr>Minix架构</vt:lpstr>
      <vt:lpstr>PowerPoint 演示文稿</vt:lpstr>
      <vt:lpstr>课程概要</vt:lpstr>
      <vt:lpstr>评分规则</vt:lpstr>
      <vt:lpstr>教材</vt:lpstr>
      <vt:lpstr>Teaching books and reference</vt:lpstr>
      <vt:lpstr>Other reference books</vt:lpstr>
      <vt:lpstr>Overview of OS history</vt:lpstr>
      <vt:lpstr>History of OS: Bronze Age</vt:lpstr>
      <vt:lpstr>History of Operating Systems (1)</vt:lpstr>
      <vt:lpstr>FMS: Bronze Age</vt:lpstr>
      <vt:lpstr>History of OS: Industrial Age</vt:lpstr>
      <vt:lpstr>Multics: seed of modern OS</vt:lpstr>
      <vt:lpstr>Multics: seed of modern OS</vt:lpstr>
      <vt:lpstr>Multics: seed of modern OS</vt:lpstr>
      <vt:lpstr>Ken Thompson: I want to play game</vt:lpstr>
      <vt:lpstr>Unix family: more popular than CN&amp;KN</vt:lpstr>
      <vt:lpstr>Linus Torvalds: Just do it</vt:lpstr>
      <vt:lpstr>Compatible and Soft Engineering</vt:lpstr>
      <vt:lpstr>History of OS: Golden Age</vt:lpstr>
      <vt:lpstr>Bill Gates &amp; Microsoft</vt:lpstr>
      <vt:lpstr>Steve Jobs &amp; Macintosh</vt:lpstr>
      <vt:lpstr>Future of OS: Nothing Impossible</vt:lpstr>
      <vt:lpstr>Future of OS: Nothing Impossible</vt:lpstr>
      <vt:lpstr>Future of OS: Nothing Impossible</vt:lpstr>
      <vt:lpstr>Future of OS: Nothing Impossible</vt:lpstr>
      <vt:lpstr>PowerPoint 演示文稿</vt:lpstr>
      <vt:lpstr>PowerPoint 演示文稿</vt:lpstr>
      <vt:lpstr>PowerPoint 演示文稿</vt:lpstr>
      <vt:lpstr>PowerPoint 演示文稿</vt:lpstr>
      <vt:lpstr>History of OS in CHINA</vt:lpstr>
      <vt:lpstr>History of OS in CHINA</vt:lpstr>
      <vt:lpstr>PowerPoint 演示文稿</vt:lpstr>
      <vt:lpstr>学习操作系统的目的</vt:lpstr>
      <vt:lpstr>操作系统课是多门课程的综合</vt:lpstr>
      <vt:lpstr>哪里在做操作系统研究？</vt:lpstr>
      <vt:lpstr>操作系统研究的顶级会议</vt:lpstr>
      <vt:lpstr>There is a saying</vt:lpstr>
      <vt:lpstr>如何学习操作系统？</vt:lpstr>
      <vt:lpstr>写在本课程即将开始的时候</vt:lpstr>
      <vt:lpstr>如何学习操作系统？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南开大学首届 教师教学创新大赛汇报</dc:title>
  <dc:creator>Windows 用户</dc:creator>
  <cp:lastModifiedBy>XL G</cp:lastModifiedBy>
  <cp:revision>2140</cp:revision>
  <dcterms:created xsi:type="dcterms:W3CDTF">2017-05-29T02:21:00Z</dcterms:created>
  <dcterms:modified xsi:type="dcterms:W3CDTF">2024-10-03T03:03:42Z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BBB2C176B6BB41D8B74F4CDD6732EFA2_13</vt:lpwstr>
  </property>
</Properties>
</file>